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4" r:id="rId4"/>
    <p:sldId id="265" r:id="rId5"/>
    <p:sldId id="258" r:id="rId6"/>
    <p:sldId id="266" r:id="rId7"/>
    <p:sldId id="267" r:id="rId8"/>
    <p:sldId id="259" r:id="rId9"/>
    <p:sldId id="260" r:id="rId10"/>
    <p:sldId id="261" r:id="rId11"/>
    <p:sldId id="262" r:id="rId12"/>
    <p:sldId id="263"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85956" autoAdjust="0"/>
  </p:normalViewPr>
  <p:slideViewPr>
    <p:cSldViewPr snapToGrid="0">
      <p:cViewPr varScale="1">
        <p:scale>
          <a:sx n="66" d="100"/>
          <a:sy n="66" d="100"/>
        </p:scale>
        <p:origin x="58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2F2B44-3A15-4C7F-94CD-E280C68D05C9}" type="datetimeFigureOut">
              <a:rPr lang="zh-CN" altLang="en-US" smtClean="0"/>
              <a:t>2020/2/25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DF1DB8-84A5-4789-8111-EC1A054A2A83}" type="slidenum">
              <a:rPr lang="zh-CN" altLang="en-US" smtClean="0"/>
              <a:t>‹#›</a:t>
            </a:fld>
            <a:endParaRPr lang="zh-CN" altLang="en-US"/>
          </a:p>
        </p:txBody>
      </p:sp>
    </p:spTree>
    <p:extLst>
      <p:ext uri="{BB962C8B-B14F-4D97-AF65-F5344CB8AC3E}">
        <p14:creationId xmlns:p14="http://schemas.microsoft.com/office/powerpoint/2010/main" val="4054301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https://baijiahao.baidu.com/s?id=1636833728798493906&amp;wfr=spider&amp;for=pc</a:t>
            </a:r>
            <a:endParaRPr lang="zh-CN" altLang="en-US" dirty="0"/>
          </a:p>
        </p:txBody>
      </p:sp>
      <p:sp>
        <p:nvSpPr>
          <p:cNvPr id="4" name="灯片编号占位符 3"/>
          <p:cNvSpPr>
            <a:spLocks noGrp="1"/>
          </p:cNvSpPr>
          <p:nvPr>
            <p:ph type="sldNum" sz="quarter" idx="5"/>
          </p:nvPr>
        </p:nvSpPr>
        <p:spPr/>
        <p:txBody>
          <a:bodyPr/>
          <a:lstStyle/>
          <a:p>
            <a:fld id="{1FDF1DB8-84A5-4789-8111-EC1A054A2A83}" type="slidenum">
              <a:rPr lang="zh-CN" altLang="en-US" smtClean="0"/>
              <a:t>2</a:t>
            </a:fld>
            <a:endParaRPr lang="zh-CN" altLang="en-US"/>
          </a:p>
        </p:txBody>
      </p:sp>
    </p:spTree>
    <p:extLst>
      <p:ext uri="{BB962C8B-B14F-4D97-AF65-F5344CB8AC3E}">
        <p14:creationId xmlns:p14="http://schemas.microsoft.com/office/powerpoint/2010/main" val="229912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https://baijiahao.baidu.com/s?id=1636833728798493906&amp;wfr=spider&amp;for=pc</a:t>
            </a:r>
            <a:endParaRPr lang="zh-CN" altLang="en-US" dirty="0"/>
          </a:p>
        </p:txBody>
      </p:sp>
      <p:sp>
        <p:nvSpPr>
          <p:cNvPr id="4" name="灯片编号占位符 3"/>
          <p:cNvSpPr>
            <a:spLocks noGrp="1"/>
          </p:cNvSpPr>
          <p:nvPr>
            <p:ph type="sldNum" sz="quarter" idx="5"/>
          </p:nvPr>
        </p:nvSpPr>
        <p:spPr/>
        <p:txBody>
          <a:bodyPr/>
          <a:lstStyle/>
          <a:p>
            <a:fld id="{1FDF1DB8-84A5-4789-8111-EC1A054A2A83}" type="slidenum">
              <a:rPr lang="zh-CN" altLang="en-US" smtClean="0"/>
              <a:t>5</a:t>
            </a:fld>
            <a:endParaRPr lang="zh-CN" altLang="en-US"/>
          </a:p>
        </p:txBody>
      </p:sp>
    </p:spTree>
    <p:extLst>
      <p:ext uri="{BB962C8B-B14F-4D97-AF65-F5344CB8AC3E}">
        <p14:creationId xmlns:p14="http://schemas.microsoft.com/office/powerpoint/2010/main" val="3459233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https://baijiahao.baidu.com/s?id=1636833728798493906&amp;wfr=spider&amp;for=pc</a:t>
            </a:r>
            <a:endParaRPr lang="zh-CN" altLang="en-US" dirty="0"/>
          </a:p>
        </p:txBody>
      </p:sp>
      <p:sp>
        <p:nvSpPr>
          <p:cNvPr id="4" name="灯片编号占位符 3"/>
          <p:cNvSpPr>
            <a:spLocks noGrp="1"/>
          </p:cNvSpPr>
          <p:nvPr>
            <p:ph type="sldNum" sz="quarter" idx="5"/>
          </p:nvPr>
        </p:nvSpPr>
        <p:spPr/>
        <p:txBody>
          <a:bodyPr/>
          <a:lstStyle/>
          <a:p>
            <a:fld id="{1FDF1DB8-84A5-4789-8111-EC1A054A2A83}" type="slidenum">
              <a:rPr lang="zh-CN" altLang="en-US" smtClean="0"/>
              <a:t>6</a:t>
            </a:fld>
            <a:endParaRPr lang="zh-CN" altLang="en-US"/>
          </a:p>
        </p:txBody>
      </p:sp>
    </p:spTree>
    <p:extLst>
      <p:ext uri="{BB962C8B-B14F-4D97-AF65-F5344CB8AC3E}">
        <p14:creationId xmlns:p14="http://schemas.microsoft.com/office/powerpoint/2010/main" val="3089394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https://baijiahao.baidu.com/s?id=1636833728798493906&amp;wfr=spider&amp;for=pc</a:t>
            </a:r>
            <a:endParaRPr lang="zh-CN" altLang="en-US" dirty="0"/>
          </a:p>
        </p:txBody>
      </p:sp>
      <p:sp>
        <p:nvSpPr>
          <p:cNvPr id="4" name="灯片编号占位符 3"/>
          <p:cNvSpPr>
            <a:spLocks noGrp="1"/>
          </p:cNvSpPr>
          <p:nvPr>
            <p:ph type="sldNum" sz="quarter" idx="5"/>
          </p:nvPr>
        </p:nvSpPr>
        <p:spPr/>
        <p:txBody>
          <a:bodyPr/>
          <a:lstStyle/>
          <a:p>
            <a:fld id="{1FDF1DB8-84A5-4789-8111-EC1A054A2A83}" type="slidenum">
              <a:rPr lang="zh-CN" altLang="en-US" smtClean="0"/>
              <a:t>7</a:t>
            </a:fld>
            <a:endParaRPr lang="zh-CN" altLang="en-US"/>
          </a:p>
        </p:txBody>
      </p:sp>
    </p:spTree>
    <p:extLst>
      <p:ext uri="{BB962C8B-B14F-4D97-AF65-F5344CB8AC3E}">
        <p14:creationId xmlns:p14="http://schemas.microsoft.com/office/powerpoint/2010/main" val="1565260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https://baijiahao.baidu.com/s?id=1636833728798493906&amp;wfr=spider&amp;for=pc</a:t>
            </a:r>
            <a:endParaRPr lang="zh-CN" altLang="en-US" dirty="0"/>
          </a:p>
        </p:txBody>
      </p:sp>
      <p:sp>
        <p:nvSpPr>
          <p:cNvPr id="4" name="灯片编号占位符 3"/>
          <p:cNvSpPr>
            <a:spLocks noGrp="1"/>
          </p:cNvSpPr>
          <p:nvPr>
            <p:ph type="sldNum" sz="quarter" idx="5"/>
          </p:nvPr>
        </p:nvSpPr>
        <p:spPr/>
        <p:txBody>
          <a:bodyPr/>
          <a:lstStyle/>
          <a:p>
            <a:fld id="{1FDF1DB8-84A5-4789-8111-EC1A054A2A83}" type="slidenum">
              <a:rPr lang="zh-CN" altLang="en-US" smtClean="0"/>
              <a:t>8</a:t>
            </a:fld>
            <a:endParaRPr lang="zh-CN" altLang="en-US"/>
          </a:p>
        </p:txBody>
      </p:sp>
    </p:spTree>
    <p:extLst>
      <p:ext uri="{BB962C8B-B14F-4D97-AF65-F5344CB8AC3E}">
        <p14:creationId xmlns:p14="http://schemas.microsoft.com/office/powerpoint/2010/main" val="1591900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作者：</a:t>
            </a:r>
            <a:r>
              <a:rPr lang="en-US" altLang="zh-CN" dirty="0"/>
              <a:t>zweig123</a:t>
            </a:r>
            <a:br>
              <a:rPr lang="en-US" altLang="zh-CN" dirty="0"/>
            </a:br>
            <a:r>
              <a:rPr lang="zh-CN" altLang="en-US" dirty="0"/>
              <a:t>链接：</a:t>
            </a:r>
            <a:r>
              <a:rPr lang="en-US" altLang="zh-CN" dirty="0"/>
              <a:t>https://www.zhihu.com/question/30242595/answer/174579992</a:t>
            </a:r>
            <a:br>
              <a:rPr lang="en-US" altLang="zh-CN" dirty="0"/>
            </a:br>
            <a:r>
              <a:rPr lang="zh-CN" altLang="en-US" dirty="0"/>
              <a:t>来源：知乎</a:t>
            </a:r>
            <a:br>
              <a:rPr lang="zh-CN" altLang="en-US" dirty="0"/>
            </a:br>
            <a:r>
              <a:rPr lang="zh-CN" altLang="en-US" dirty="0"/>
              <a:t>著作权归作者所有。商业转载请联系作者获得授权，非商业转载请注明出处。</a:t>
            </a:r>
          </a:p>
          <a:p>
            <a:endParaRPr lang="zh-CN" altLang="en-US" dirty="0"/>
          </a:p>
        </p:txBody>
      </p:sp>
      <p:sp>
        <p:nvSpPr>
          <p:cNvPr id="4" name="灯片编号占位符 3"/>
          <p:cNvSpPr>
            <a:spLocks noGrp="1"/>
          </p:cNvSpPr>
          <p:nvPr>
            <p:ph type="sldNum" sz="quarter" idx="5"/>
          </p:nvPr>
        </p:nvSpPr>
        <p:spPr/>
        <p:txBody>
          <a:bodyPr/>
          <a:lstStyle/>
          <a:p>
            <a:fld id="{1FDF1DB8-84A5-4789-8111-EC1A054A2A83}" type="slidenum">
              <a:rPr lang="zh-CN" altLang="en-US" smtClean="0"/>
              <a:t>9</a:t>
            </a:fld>
            <a:endParaRPr lang="zh-CN" altLang="en-US"/>
          </a:p>
        </p:txBody>
      </p:sp>
    </p:spTree>
    <p:extLst>
      <p:ext uri="{BB962C8B-B14F-4D97-AF65-F5344CB8AC3E}">
        <p14:creationId xmlns:p14="http://schemas.microsoft.com/office/powerpoint/2010/main" val="588830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作者：</a:t>
            </a:r>
            <a:r>
              <a:rPr lang="en-US" altLang="zh-CN" dirty="0"/>
              <a:t>zweig123</a:t>
            </a:r>
            <a:br>
              <a:rPr lang="en-US" altLang="zh-CN" dirty="0"/>
            </a:br>
            <a:r>
              <a:rPr lang="zh-CN" altLang="en-US" dirty="0"/>
              <a:t>链接：</a:t>
            </a:r>
            <a:r>
              <a:rPr lang="en-US" altLang="zh-CN" dirty="0"/>
              <a:t>https://www.zhihu.com/question/30242595/answer/174579992</a:t>
            </a:r>
            <a:br>
              <a:rPr lang="en-US" altLang="zh-CN" dirty="0"/>
            </a:br>
            <a:r>
              <a:rPr lang="zh-CN" altLang="en-US" dirty="0"/>
              <a:t>来源：知乎</a:t>
            </a:r>
            <a:br>
              <a:rPr lang="zh-CN" altLang="en-US" dirty="0"/>
            </a:br>
            <a:r>
              <a:rPr lang="zh-CN" altLang="en-US" dirty="0"/>
              <a:t>著作权归作者所有。商业转载请联系作者获得授权，非商业转载请注明出处。</a:t>
            </a:r>
          </a:p>
          <a:p>
            <a:endParaRPr lang="zh-CN" altLang="en-US" dirty="0"/>
          </a:p>
        </p:txBody>
      </p:sp>
      <p:sp>
        <p:nvSpPr>
          <p:cNvPr id="4" name="灯片编号占位符 3"/>
          <p:cNvSpPr>
            <a:spLocks noGrp="1"/>
          </p:cNvSpPr>
          <p:nvPr>
            <p:ph type="sldNum" sz="quarter" idx="5"/>
          </p:nvPr>
        </p:nvSpPr>
        <p:spPr/>
        <p:txBody>
          <a:bodyPr/>
          <a:lstStyle/>
          <a:p>
            <a:fld id="{1FDF1DB8-84A5-4789-8111-EC1A054A2A83}" type="slidenum">
              <a:rPr lang="zh-CN" altLang="en-US" smtClean="0"/>
              <a:t>10</a:t>
            </a:fld>
            <a:endParaRPr lang="zh-CN" altLang="en-US"/>
          </a:p>
        </p:txBody>
      </p:sp>
    </p:spTree>
    <p:extLst>
      <p:ext uri="{BB962C8B-B14F-4D97-AF65-F5344CB8AC3E}">
        <p14:creationId xmlns:p14="http://schemas.microsoft.com/office/powerpoint/2010/main" val="437774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591F51-4A60-44DC-8117-A5A235BA95A0}"/>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6065956-237D-48BF-B6DF-1EAB565998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6DF407DD-F488-48E5-8039-4C1AB5794CAF}"/>
              </a:ext>
            </a:extLst>
          </p:cNvPr>
          <p:cNvSpPr>
            <a:spLocks noGrp="1"/>
          </p:cNvSpPr>
          <p:nvPr>
            <p:ph type="dt" sz="half" idx="10"/>
          </p:nvPr>
        </p:nvSpPr>
        <p:spPr/>
        <p:txBody>
          <a:bodyPr/>
          <a:lstStyle/>
          <a:p>
            <a:fld id="{B2A86FC2-4754-41C0-9DBA-2D9310BB0F60}" type="datetimeFigureOut">
              <a:rPr lang="zh-CN" altLang="en-US" smtClean="0"/>
              <a:t>2020/2/25</a:t>
            </a:fld>
            <a:endParaRPr lang="zh-CN" altLang="en-US"/>
          </a:p>
        </p:txBody>
      </p:sp>
      <p:sp>
        <p:nvSpPr>
          <p:cNvPr id="5" name="页脚占位符 4">
            <a:extLst>
              <a:ext uri="{FF2B5EF4-FFF2-40B4-BE49-F238E27FC236}">
                <a16:creationId xmlns:a16="http://schemas.microsoft.com/office/drawing/2014/main" id="{49B86FD9-26E2-4789-B284-776655189A1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BF6EF44-560C-48C1-8490-78CA560E4063}"/>
              </a:ext>
            </a:extLst>
          </p:cNvPr>
          <p:cNvSpPr>
            <a:spLocks noGrp="1"/>
          </p:cNvSpPr>
          <p:nvPr>
            <p:ph type="sldNum" sz="quarter" idx="12"/>
          </p:nvPr>
        </p:nvSpPr>
        <p:spPr/>
        <p:txBody>
          <a:bodyPr/>
          <a:lstStyle/>
          <a:p>
            <a:fld id="{1D41CDE2-60B9-478E-A6F0-9DE89A70C267}" type="slidenum">
              <a:rPr lang="zh-CN" altLang="en-US" smtClean="0"/>
              <a:t>‹#›</a:t>
            </a:fld>
            <a:endParaRPr lang="zh-CN" altLang="en-US"/>
          </a:p>
        </p:txBody>
      </p:sp>
    </p:spTree>
    <p:extLst>
      <p:ext uri="{BB962C8B-B14F-4D97-AF65-F5344CB8AC3E}">
        <p14:creationId xmlns:p14="http://schemas.microsoft.com/office/powerpoint/2010/main" val="23910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E668B2-AA70-4585-953A-903797EA2B50}"/>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E51CC2F-BE20-42EE-B488-483DA74C5F1B}"/>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1EA355A-6E58-4D49-991D-391276DB9AA7}"/>
              </a:ext>
            </a:extLst>
          </p:cNvPr>
          <p:cNvSpPr>
            <a:spLocks noGrp="1"/>
          </p:cNvSpPr>
          <p:nvPr>
            <p:ph type="dt" sz="half" idx="10"/>
          </p:nvPr>
        </p:nvSpPr>
        <p:spPr/>
        <p:txBody>
          <a:bodyPr/>
          <a:lstStyle/>
          <a:p>
            <a:fld id="{B2A86FC2-4754-41C0-9DBA-2D9310BB0F60}" type="datetimeFigureOut">
              <a:rPr lang="zh-CN" altLang="en-US" smtClean="0"/>
              <a:t>2020/2/25</a:t>
            </a:fld>
            <a:endParaRPr lang="zh-CN" altLang="en-US"/>
          </a:p>
        </p:txBody>
      </p:sp>
      <p:sp>
        <p:nvSpPr>
          <p:cNvPr id="5" name="页脚占位符 4">
            <a:extLst>
              <a:ext uri="{FF2B5EF4-FFF2-40B4-BE49-F238E27FC236}">
                <a16:creationId xmlns:a16="http://schemas.microsoft.com/office/drawing/2014/main" id="{D13419F4-C44F-4660-8B29-5D781159FA3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4023C53-1672-4DEB-85DC-4C2BCD4A4E72}"/>
              </a:ext>
            </a:extLst>
          </p:cNvPr>
          <p:cNvSpPr>
            <a:spLocks noGrp="1"/>
          </p:cNvSpPr>
          <p:nvPr>
            <p:ph type="sldNum" sz="quarter" idx="12"/>
          </p:nvPr>
        </p:nvSpPr>
        <p:spPr/>
        <p:txBody>
          <a:bodyPr/>
          <a:lstStyle/>
          <a:p>
            <a:fld id="{1D41CDE2-60B9-478E-A6F0-9DE89A70C267}" type="slidenum">
              <a:rPr lang="zh-CN" altLang="en-US" smtClean="0"/>
              <a:t>‹#›</a:t>
            </a:fld>
            <a:endParaRPr lang="zh-CN" altLang="en-US"/>
          </a:p>
        </p:txBody>
      </p:sp>
    </p:spTree>
    <p:extLst>
      <p:ext uri="{BB962C8B-B14F-4D97-AF65-F5344CB8AC3E}">
        <p14:creationId xmlns:p14="http://schemas.microsoft.com/office/powerpoint/2010/main" val="596394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9D8E995-D8EB-4308-A64F-C3FEC3A7B2A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2596A605-2390-4542-AAC5-41C3EB73CA25}"/>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5DBD258-E401-4D78-A5F7-933F30BD39F1}"/>
              </a:ext>
            </a:extLst>
          </p:cNvPr>
          <p:cNvSpPr>
            <a:spLocks noGrp="1"/>
          </p:cNvSpPr>
          <p:nvPr>
            <p:ph type="dt" sz="half" idx="10"/>
          </p:nvPr>
        </p:nvSpPr>
        <p:spPr/>
        <p:txBody>
          <a:bodyPr/>
          <a:lstStyle/>
          <a:p>
            <a:fld id="{B2A86FC2-4754-41C0-9DBA-2D9310BB0F60}" type="datetimeFigureOut">
              <a:rPr lang="zh-CN" altLang="en-US" smtClean="0"/>
              <a:t>2020/2/25</a:t>
            </a:fld>
            <a:endParaRPr lang="zh-CN" altLang="en-US"/>
          </a:p>
        </p:txBody>
      </p:sp>
      <p:sp>
        <p:nvSpPr>
          <p:cNvPr id="5" name="页脚占位符 4">
            <a:extLst>
              <a:ext uri="{FF2B5EF4-FFF2-40B4-BE49-F238E27FC236}">
                <a16:creationId xmlns:a16="http://schemas.microsoft.com/office/drawing/2014/main" id="{6DE24779-A325-4953-900C-1E3A3D0BA44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872920B-3036-4554-B570-3EF7F73FE82C}"/>
              </a:ext>
            </a:extLst>
          </p:cNvPr>
          <p:cNvSpPr>
            <a:spLocks noGrp="1"/>
          </p:cNvSpPr>
          <p:nvPr>
            <p:ph type="sldNum" sz="quarter" idx="12"/>
          </p:nvPr>
        </p:nvSpPr>
        <p:spPr/>
        <p:txBody>
          <a:bodyPr/>
          <a:lstStyle/>
          <a:p>
            <a:fld id="{1D41CDE2-60B9-478E-A6F0-9DE89A70C267}" type="slidenum">
              <a:rPr lang="zh-CN" altLang="en-US" smtClean="0"/>
              <a:t>‹#›</a:t>
            </a:fld>
            <a:endParaRPr lang="zh-CN" altLang="en-US"/>
          </a:p>
        </p:txBody>
      </p:sp>
    </p:spTree>
    <p:extLst>
      <p:ext uri="{BB962C8B-B14F-4D97-AF65-F5344CB8AC3E}">
        <p14:creationId xmlns:p14="http://schemas.microsoft.com/office/powerpoint/2010/main" val="3959294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48C2A3-7CBF-4899-A64C-7532293EB4E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69FD304-4624-4CFA-BC28-7F6360E0623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76923B1-3F23-4B36-AB5B-218815A3BE8E}"/>
              </a:ext>
            </a:extLst>
          </p:cNvPr>
          <p:cNvSpPr>
            <a:spLocks noGrp="1"/>
          </p:cNvSpPr>
          <p:nvPr>
            <p:ph type="dt" sz="half" idx="10"/>
          </p:nvPr>
        </p:nvSpPr>
        <p:spPr/>
        <p:txBody>
          <a:bodyPr/>
          <a:lstStyle/>
          <a:p>
            <a:fld id="{B2A86FC2-4754-41C0-9DBA-2D9310BB0F60}" type="datetimeFigureOut">
              <a:rPr lang="zh-CN" altLang="en-US" smtClean="0"/>
              <a:t>2020/2/25</a:t>
            </a:fld>
            <a:endParaRPr lang="zh-CN" altLang="en-US"/>
          </a:p>
        </p:txBody>
      </p:sp>
      <p:sp>
        <p:nvSpPr>
          <p:cNvPr id="5" name="页脚占位符 4">
            <a:extLst>
              <a:ext uri="{FF2B5EF4-FFF2-40B4-BE49-F238E27FC236}">
                <a16:creationId xmlns:a16="http://schemas.microsoft.com/office/drawing/2014/main" id="{8FE8D9B5-CFD6-407E-A1CD-1EE695FE297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30ADAC0-AF2F-47A8-BA64-C1861B5CFA0F}"/>
              </a:ext>
            </a:extLst>
          </p:cNvPr>
          <p:cNvSpPr>
            <a:spLocks noGrp="1"/>
          </p:cNvSpPr>
          <p:nvPr>
            <p:ph type="sldNum" sz="quarter" idx="12"/>
          </p:nvPr>
        </p:nvSpPr>
        <p:spPr/>
        <p:txBody>
          <a:bodyPr/>
          <a:lstStyle/>
          <a:p>
            <a:fld id="{1D41CDE2-60B9-478E-A6F0-9DE89A70C267}" type="slidenum">
              <a:rPr lang="zh-CN" altLang="en-US" smtClean="0"/>
              <a:t>‹#›</a:t>
            </a:fld>
            <a:endParaRPr lang="zh-CN" altLang="en-US"/>
          </a:p>
        </p:txBody>
      </p:sp>
    </p:spTree>
    <p:extLst>
      <p:ext uri="{BB962C8B-B14F-4D97-AF65-F5344CB8AC3E}">
        <p14:creationId xmlns:p14="http://schemas.microsoft.com/office/powerpoint/2010/main" val="56261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E14882-F0EA-4420-A3C8-641851F5759F}"/>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89D680AB-835D-425E-A14A-11772EFB1B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1C561F4D-94E4-4AD2-9DE1-0AFBA4AF4C11}"/>
              </a:ext>
            </a:extLst>
          </p:cNvPr>
          <p:cNvSpPr>
            <a:spLocks noGrp="1"/>
          </p:cNvSpPr>
          <p:nvPr>
            <p:ph type="dt" sz="half" idx="10"/>
          </p:nvPr>
        </p:nvSpPr>
        <p:spPr/>
        <p:txBody>
          <a:bodyPr/>
          <a:lstStyle/>
          <a:p>
            <a:fld id="{B2A86FC2-4754-41C0-9DBA-2D9310BB0F60}" type="datetimeFigureOut">
              <a:rPr lang="zh-CN" altLang="en-US" smtClean="0"/>
              <a:t>2020/2/25</a:t>
            </a:fld>
            <a:endParaRPr lang="zh-CN" altLang="en-US"/>
          </a:p>
        </p:txBody>
      </p:sp>
      <p:sp>
        <p:nvSpPr>
          <p:cNvPr id="5" name="页脚占位符 4">
            <a:extLst>
              <a:ext uri="{FF2B5EF4-FFF2-40B4-BE49-F238E27FC236}">
                <a16:creationId xmlns:a16="http://schemas.microsoft.com/office/drawing/2014/main" id="{2D2A58D1-9219-48A9-AA9F-A58A6CEFC72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D400665-89CF-48CA-9FEE-4736CA378992}"/>
              </a:ext>
            </a:extLst>
          </p:cNvPr>
          <p:cNvSpPr>
            <a:spLocks noGrp="1"/>
          </p:cNvSpPr>
          <p:nvPr>
            <p:ph type="sldNum" sz="quarter" idx="12"/>
          </p:nvPr>
        </p:nvSpPr>
        <p:spPr/>
        <p:txBody>
          <a:bodyPr/>
          <a:lstStyle/>
          <a:p>
            <a:fld id="{1D41CDE2-60B9-478E-A6F0-9DE89A70C267}" type="slidenum">
              <a:rPr lang="zh-CN" altLang="en-US" smtClean="0"/>
              <a:t>‹#›</a:t>
            </a:fld>
            <a:endParaRPr lang="zh-CN" altLang="en-US"/>
          </a:p>
        </p:txBody>
      </p:sp>
    </p:spTree>
    <p:extLst>
      <p:ext uri="{BB962C8B-B14F-4D97-AF65-F5344CB8AC3E}">
        <p14:creationId xmlns:p14="http://schemas.microsoft.com/office/powerpoint/2010/main" val="3926640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9AA904-A51E-4984-9426-0432543A99B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8033B9B-354D-4E35-A13D-8D974014B350}"/>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A385074D-E09F-48FF-8115-F128E41DDB19}"/>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45D0DC65-F383-4806-BCC8-A1C75528A88A}"/>
              </a:ext>
            </a:extLst>
          </p:cNvPr>
          <p:cNvSpPr>
            <a:spLocks noGrp="1"/>
          </p:cNvSpPr>
          <p:nvPr>
            <p:ph type="dt" sz="half" idx="10"/>
          </p:nvPr>
        </p:nvSpPr>
        <p:spPr/>
        <p:txBody>
          <a:bodyPr/>
          <a:lstStyle/>
          <a:p>
            <a:fld id="{B2A86FC2-4754-41C0-9DBA-2D9310BB0F60}" type="datetimeFigureOut">
              <a:rPr lang="zh-CN" altLang="en-US" smtClean="0"/>
              <a:t>2020/2/25</a:t>
            </a:fld>
            <a:endParaRPr lang="zh-CN" altLang="en-US"/>
          </a:p>
        </p:txBody>
      </p:sp>
      <p:sp>
        <p:nvSpPr>
          <p:cNvPr id="6" name="页脚占位符 5">
            <a:extLst>
              <a:ext uri="{FF2B5EF4-FFF2-40B4-BE49-F238E27FC236}">
                <a16:creationId xmlns:a16="http://schemas.microsoft.com/office/drawing/2014/main" id="{0525F6E9-0E2A-43E1-8065-77CCF15F8B8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6C52E84-D8AF-40DC-9967-25C6B609E8FD}"/>
              </a:ext>
            </a:extLst>
          </p:cNvPr>
          <p:cNvSpPr>
            <a:spLocks noGrp="1"/>
          </p:cNvSpPr>
          <p:nvPr>
            <p:ph type="sldNum" sz="quarter" idx="12"/>
          </p:nvPr>
        </p:nvSpPr>
        <p:spPr/>
        <p:txBody>
          <a:bodyPr/>
          <a:lstStyle/>
          <a:p>
            <a:fld id="{1D41CDE2-60B9-478E-A6F0-9DE89A70C267}" type="slidenum">
              <a:rPr lang="zh-CN" altLang="en-US" smtClean="0"/>
              <a:t>‹#›</a:t>
            </a:fld>
            <a:endParaRPr lang="zh-CN" altLang="en-US"/>
          </a:p>
        </p:txBody>
      </p:sp>
    </p:spTree>
    <p:extLst>
      <p:ext uri="{BB962C8B-B14F-4D97-AF65-F5344CB8AC3E}">
        <p14:creationId xmlns:p14="http://schemas.microsoft.com/office/powerpoint/2010/main" val="428705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7E2597-5CCD-470C-92A7-3F2849A9960F}"/>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DDE3B659-E9CF-4296-8731-38E0AE3D98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483A5DC8-AA46-449A-A1A9-47D2DF1C319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908C6B73-2D4F-4408-8F7E-581A75142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00202D3B-E7C6-41E0-9CDB-229125AC0120}"/>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E8C25687-A80A-4D62-B169-3C27B543B6B0}"/>
              </a:ext>
            </a:extLst>
          </p:cNvPr>
          <p:cNvSpPr>
            <a:spLocks noGrp="1"/>
          </p:cNvSpPr>
          <p:nvPr>
            <p:ph type="dt" sz="half" idx="10"/>
          </p:nvPr>
        </p:nvSpPr>
        <p:spPr/>
        <p:txBody>
          <a:bodyPr/>
          <a:lstStyle/>
          <a:p>
            <a:fld id="{B2A86FC2-4754-41C0-9DBA-2D9310BB0F60}" type="datetimeFigureOut">
              <a:rPr lang="zh-CN" altLang="en-US" smtClean="0"/>
              <a:t>2020/2/25</a:t>
            </a:fld>
            <a:endParaRPr lang="zh-CN" altLang="en-US"/>
          </a:p>
        </p:txBody>
      </p:sp>
      <p:sp>
        <p:nvSpPr>
          <p:cNvPr id="8" name="页脚占位符 7">
            <a:extLst>
              <a:ext uri="{FF2B5EF4-FFF2-40B4-BE49-F238E27FC236}">
                <a16:creationId xmlns:a16="http://schemas.microsoft.com/office/drawing/2014/main" id="{AEC7D7C3-F903-4ED4-8BD3-181EC85A914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73A7EA8B-DCF4-4749-AF72-4B3804D2DF68}"/>
              </a:ext>
            </a:extLst>
          </p:cNvPr>
          <p:cNvSpPr>
            <a:spLocks noGrp="1"/>
          </p:cNvSpPr>
          <p:nvPr>
            <p:ph type="sldNum" sz="quarter" idx="12"/>
          </p:nvPr>
        </p:nvSpPr>
        <p:spPr/>
        <p:txBody>
          <a:bodyPr/>
          <a:lstStyle/>
          <a:p>
            <a:fld id="{1D41CDE2-60B9-478E-A6F0-9DE89A70C267}" type="slidenum">
              <a:rPr lang="zh-CN" altLang="en-US" smtClean="0"/>
              <a:t>‹#›</a:t>
            </a:fld>
            <a:endParaRPr lang="zh-CN" altLang="en-US"/>
          </a:p>
        </p:txBody>
      </p:sp>
    </p:spTree>
    <p:extLst>
      <p:ext uri="{BB962C8B-B14F-4D97-AF65-F5344CB8AC3E}">
        <p14:creationId xmlns:p14="http://schemas.microsoft.com/office/powerpoint/2010/main" val="3335905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6DD82C-3D5B-47D0-B59C-E70BC61F784E}"/>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53FFC51A-6496-4E0E-B08B-5FC416C742CE}"/>
              </a:ext>
            </a:extLst>
          </p:cNvPr>
          <p:cNvSpPr>
            <a:spLocks noGrp="1"/>
          </p:cNvSpPr>
          <p:nvPr>
            <p:ph type="dt" sz="half" idx="10"/>
          </p:nvPr>
        </p:nvSpPr>
        <p:spPr/>
        <p:txBody>
          <a:bodyPr/>
          <a:lstStyle/>
          <a:p>
            <a:fld id="{B2A86FC2-4754-41C0-9DBA-2D9310BB0F60}" type="datetimeFigureOut">
              <a:rPr lang="zh-CN" altLang="en-US" smtClean="0"/>
              <a:t>2020/2/25</a:t>
            </a:fld>
            <a:endParaRPr lang="zh-CN" altLang="en-US"/>
          </a:p>
        </p:txBody>
      </p:sp>
      <p:sp>
        <p:nvSpPr>
          <p:cNvPr id="4" name="页脚占位符 3">
            <a:extLst>
              <a:ext uri="{FF2B5EF4-FFF2-40B4-BE49-F238E27FC236}">
                <a16:creationId xmlns:a16="http://schemas.microsoft.com/office/drawing/2014/main" id="{F112E9D7-2874-4413-BF2F-3209A2C390A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C9E4AFA-BC3B-46BD-8F7E-BA4A12C55F0F}"/>
              </a:ext>
            </a:extLst>
          </p:cNvPr>
          <p:cNvSpPr>
            <a:spLocks noGrp="1"/>
          </p:cNvSpPr>
          <p:nvPr>
            <p:ph type="sldNum" sz="quarter" idx="12"/>
          </p:nvPr>
        </p:nvSpPr>
        <p:spPr/>
        <p:txBody>
          <a:bodyPr/>
          <a:lstStyle/>
          <a:p>
            <a:fld id="{1D41CDE2-60B9-478E-A6F0-9DE89A70C267}" type="slidenum">
              <a:rPr lang="zh-CN" altLang="en-US" smtClean="0"/>
              <a:t>‹#›</a:t>
            </a:fld>
            <a:endParaRPr lang="zh-CN" altLang="en-US"/>
          </a:p>
        </p:txBody>
      </p:sp>
    </p:spTree>
    <p:extLst>
      <p:ext uri="{BB962C8B-B14F-4D97-AF65-F5344CB8AC3E}">
        <p14:creationId xmlns:p14="http://schemas.microsoft.com/office/powerpoint/2010/main" val="2943584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66B2BFF-FDC9-45AA-B1C2-5AFE1BF4B64A}"/>
              </a:ext>
            </a:extLst>
          </p:cNvPr>
          <p:cNvSpPr>
            <a:spLocks noGrp="1"/>
          </p:cNvSpPr>
          <p:nvPr>
            <p:ph type="dt" sz="half" idx="10"/>
          </p:nvPr>
        </p:nvSpPr>
        <p:spPr/>
        <p:txBody>
          <a:bodyPr/>
          <a:lstStyle/>
          <a:p>
            <a:fld id="{B2A86FC2-4754-41C0-9DBA-2D9310BB0F60}" type="datetimeFigureOut">
              <a:rPr lang="zh-CN" altLang="en-US" smtClean="0"/>
              <a:t>2020/2/25</a:t>
            </a:fld>
            <a:endParaRPr lang="zh-CN" altLang="en-US"/>
          </a:p>
        </p:txBody>
      </p:sp>
      <p:sp>
        <p:nvSpPr>
          <p:cNvPr id="3" name="页脚占位符 2">
            <a:extLst>
              <a:ext uri="{FF2B5EF4-FFF2-40B4-BE49-F238E27FC236}">
                <a16:creationId xmlns:a16="http://schemas.microsoft.com/office/drawing/2014/main" id="{3A147D84-7222-440B-9C60-161A34C63DC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61C2BD1E-F163-4C97-87D8-59446CD4C5D9}"/>
              </a:ext>
            </a:extLst>
          </p:cNvPr>
          <p:cNvSpPr>
            <a:spLocks noGrp="1"/>
          </p:cNvSpPr>
          <p:nvPr>
            <p:ph type="sldNum" sz="quarter" idx="12"/>
          </p:nvPr>
        </p:nvSpPr>
        <p:spPr/>
        <p:txBody>
          <a:bodyPr/>
          <a:lstStyle/>
          <a:p>
            <a:fld id="{1D41CDE2-60B9-478E-A6F0-9DE89A70C267}" type="slidenum">
              <a:rPr lang="zh-CN" altLang="en-US" smtClean="0"/>
              <a:t>‹#›</a:t>
            </a:fld>
            <a:endParaRPr lang="zh-CN" altLang="en-US"/>
          </a:p>
        </p:txBody>
      </p:sp>
    </p:spTree>
    <p:extLst>
      <p:ext uri="{BB962C8B-B14F-4D97-AF65-F5344CB8AC3E}">
        <p14:creationId xmlns:p14="http://schemas.microsoft.com/office/powerpoint/2010/main" val="97344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668ADD-5752-4768-9EB5-ADD8C577FC3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A480D73-C9F8-4A3A-B74F-053015F20B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53254B15-D3C0-4BAD-B669-E8972325BF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8322993-DB5A-41B0-A14F-37B6AE6F22F3}"/>
              </a:ext>
            </a:extLst>
          </p:cNvPr>
          <p:cNvSpPr>
            <a:spLocks noGrp="1"/>
          </p:cNvSpPr>
          <p:nvPr>
            <p:ph type="dt" sz="half" idx="10"/>
          </p:nvPr>
        </p:nvSpPr>
        <p:spPr/>
        <p:txBody>
          <a:bodyPr/>
          <a:lstStyle/>
          <a:p>
            <a:fld id="{B2A86FC2-4754-41C0-9DBA-2D9310BB0F60}" type="datetimeFigureOut">
              <a:rPr lang="zh-CN" altLang="en-US" smtClean="0"/>
              <a:t>2020/2/25</a:t>
            </a:fld>
            <a:endParaRPr lang="zh-CN" altLang="en-US"/>
          </a:p>
        </p:txBody>
      </p:sp>
      <p:sp>
        <p:nvSpPr>
          <p:cNvPr id="6" name="页脚占位符 5">
            <a:extLst>
              <a:ext uri="{FF2B5EF4-FFF2-40B4-BE49-F238E27FC236}">
                <a16:creationId xmlns:a16="http://schemas.microsoft.com/office/drawing/2014/main" id="{7AD78393-15DF-46D2-8786-344B4306D93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00F2757-5CD7-471F-9E75-7B53FB74D41D}"/>
              </a:ext>
            </a:extLst>
          </p:cNvPr>
          <p:cNvSpPr>
            <a:spLocks noGrp="1"/>
          </p:cNvSpPr>
          <p:nvPr>
            <p:ph type="sldNum" sz="quarter" idx="12"/>
          </p:nvPr>
        </p:nvSpPr>
        <p:spPr/>
        <p:txBody>
          <a:bodyPr/>
          <a:lstStyle/>
          <a:p>
            <a:fld id="{1D41CDE2-60B9-478E-A6F0-9DE89A70C267}" type="slidenum">
              <a:rPr lang="zh-CN" altLang="en-US" smtClean="0"/>
              <a:t>‹#›</a:t>
            </a:fld>
            <a:endParaRPr lang="zh-CN" altLang="en-US"/>
          </a:p>
        </p:txBody>
      </p:sp>
    </p:spTree>
    <p:extLst>
      <p:ext uri="{BB962C8B-B14F-4D97-AF65-F5344CB8AC3E}">
        <p14:creationId xmlns:p14="http://schemas.microsoft.com/office/powerpoint/2010/main" val="125860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4CFD0E-FBE7-42AF-A4CF-CA8FA122CC1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3B9F260B-5608-436C-93D8-8BB8C372C3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C2A1813-BBE2-446D-BFB2-7CD2C9A241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A2A4A4D-B60F-421E-9DF8-4865CCC7E3A3}"/>
              </a:ext>
            </a:extLst>
          </p:cNvPr>
          <p:cNvSpPr>
            <a:spLocks noGrp="1"/>
          </p:cNvSpPr>
          <p:nvPr>
            <p:ph type="dt" sz="half" idx="10"/>
          </p:nvPr>
        </p:nvSpPr>
        <p:spPr/>
        <p:txBody>
          <a:bodyPr/>
          <a:lstStyle/>
          <a:p>
            <a:fld id="{B2A86FC2-4754-41C0-9DBA-2D9310BB0F60}" type="datetimeFigureOut">
              <a:rPr lang="zh-CN" altLang="en-US" smtClean="0"/>
              <a:t>2020/2/25</a:t>
            </a:fld>
            <a:endParaRPr lang="zh-CN" altLang="en-US"/>
          </a:p>
        </p:txBody>
      </p:sp>
      <p:sp>
        <p:nvSpPr>
          <p:cNvPr id="6" name="页脚占位符 5">
            <a:extLst>
              <a:ext uri="{FF2B5EF4-FFF2-40B4-BE49-F238E27FC236}">
                <a16:creationId xmlns:a16="http://schemas.microsoft.com/office/drawing/2014/main" id="{EA7B11F0-9089-46B0-95BA-B803A2B30DC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F985113-5072-4412-ADB2-3D790035ED65}"/>
              </a:ext>
            </a:extLst>
          </p:cNvPr>
          <p:cNvSpPr>
            <a:spLocks noGrp="1"/>
          </p:cNvSpPr>
          <p:nvPr>
            <p:ph type="sldNum" sz="quarter" idx="12"/>
          </p:nvPr>
        </p:nvSpPr>
        <p:spPr/>
        <p:txBody>
          <a:bodyPr/>
          <a:lstStyle/>
          <a:p>
            <a:fld id="{1D41CDE2-60B9-478E-A6F0-9DE89A70C267}" type="slidenum">
              <a:rPr lang="zh-CN" altLang="en-US" smtClean="0"/>
              <a:t>‹#›</a:t>
            </a:fld>
            <a:endParaRPr lang="zh-CN" altLang="en-US"/>
          </a:p>
        </p:txBody>
      </p:sp>
    </p:spTree>
    <p:extLst>
      <p:ext uri="{BB962C8B-B14F-4D97-AF65-F5344CB8AC3E}">
        <p14:creationId xmlns:p14="http://schemas.microsoft.com/office/powerpoint/2010/main" val="373104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8C7F43C-C115-424C-AE8B-20EE55D72F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054AF955-852A-482D-B6A5-318D75A38B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2331D7E-D911-4DF3-8930-1E597245CE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86FC2-4754-41C0-9DBA-2D9310BB0F60}" type="datetimeFigureOut">
              <a:rPr lang="zh-CN" altLang="en-US" smtClean="0"/>
              <a:t>2020/2/25</a:t>
            </a:fld>
            <a:endParaRPr lang="zh-CN" altLang="en-US"/>
          </a:p>
        </p:txBody>
      </p:sp>
      <p:sp>
        <p:nvSpPr>
          <p:cNvPr id="5" name="页脚占位符 4">
            <a:extLst>
              <a:ext uri="{FF2B5EF4-FFF2-40B4-BE49-F238E27FC236}">
                <a16:creationId xmlns:a16="http://schemas.microsoft.com/office/drawing/2014/main" id="{D78781C4-7D6E-4445-833E-7027D61D60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CF9497B2-0653-477E-A4F7-D07982F2D1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41CDE2-60B9-478E-A6F0-9DE89A70C267}" type="slidenum">
              <a:rPr lang="zh-CN" altLang="en-US" smtClean="0"/>
              <a:t>‹#›</a:t>
            </a:fld>
            <a:endParaRPr lang="zh-CN" altLang="en-US"/>
          </a:p>
        </p:txBody>
      </p:sp>
    </p:spTree>
    <p:extLst>
      <p:ext uri="{BB962C8B-B14F-4D97-AF65-F5344CB8AC3E}">
        <p14:creationId xmlns:p14="http://schemas.microsoft.com/office/powerpoint/2010/main" val="517488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www.zhihu.com/people/lijianhui.net" TargetMode="External"/><Relationship Id="rId2" Type="http://schemas.openxmlformats.org/officeDocument/2006/relationships/hyperlink" Target="https://zhuanlan.zhihu.com/p/4830595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zhihu.com/people/lijianhui.net" TargetMode="External"/><Relationship Id="rId2" Type="http://schemas.openxmlformats.org/officeDocument/2006/relationships/hyperlink" Target="https://zhuanlan.zhihu.com/p/4830595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6CC88D-8259-4412-B9CD-579AC87D5B88}"/>
              </a:ext>
            </a:extLst>
          </p:cNvPr>
          <p:cNvSpPr>
            <a:spLocks noGrp="1"/>
          </p:cNvSpPr>
          <p:nvPr>
            <p:ph type="ctrTitle"/>
          </p:nvPr>
        </p:nvSpPr>
        <p:spPr/>
        <p:txBody>
          <a:bodyPr/>
          <a:lstStyle/>
          <a:p>
            <a:r>
              <a:rPr lang="en-US" altLang="zh-CN" dirty="0"/>
              <a:t>Lecture 2: Generalization and frequency perspective</a:t>
            </a:r>
            <a:endParaRPr lang="zh-CN" altLang="en-US" dirty="0"/>
          </a:p>
        </p:txBody>
      </p:sp>
      <p:sp>
        <p:nvSpPr>
          <p:cNvPr id="3" name="副标题 2">
            <a:extLst>
              <a:ext uri="{FF2B5EF4-FFF2-40B4-BE49-F238E27FC236}">
                <a16:creationId xmlns:a16="http://schemas.microsoft.com/office/drawing/2014/main" id="{734ABEB5-2DA0-4878-8CA9-EE1278525771}"/>
              </a:ext>
            </a:extLst>
          </p:cNvPr>
          <p:cNvSpPr>
            <a:spLocks noGrp="1"/>
          </p:cNvSpPr>
          <p:nvPr>
            <p:ph type="subTitle" idx="1"/>
          </p:nvPr>
        </p:nvSpPr>
        <p:spPr/>
        <p:txBody>
          <a:bodyPr/>
          <a:lstStyle/>
          <a:p>
            <a:r>
              <a:rPr lang="zh-CN" altLang="en-US" dirty="0"/>
              <a:t>许志钦</a:t>
            </a:r>
            <a:endParaRPr lang="en-US" altLang="zh-CN" dirty="0"/>
          </a:p>
          <a:p>
            <a:r>
              <a:rPr lang="en-US" altLang="zh-CN" dirty="0"/>
              <a:t>2020</a:t>
            </a:r>
            <a:r>
              <a:rPr lang="zh-CN" altLang="en-US" dirty="0"/>
              <a:t>春季，上海交通大学本科课程 </a:t>
            </a:r>
            <a:r>
              <a:rPr lang="zh-CN" altLang="en-US" u="sng" dirty="0"/>
              <a:t>统计计算与机器学习</a:t>
            </a:r>
            <a:endParaRPr lang="zh-CN" altLang="en-US" dirty="0"/>
          </a:p>
        </p:txBody>
      </p:sp>
    </p:spTree>
    <p:extLst>
      <p:ext uri="{BB962C8B-B14F-4D97-AF65-F5344CB8AC3E}">
        <p14:creationId xmlns:p14="http://schemas.microsoft.com/office/powerpoint/2010/main" val="1354675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17EC8C-7EDE-4C35-B893-363EDB1CC101}"/>
              </a:ext>
            </a:extLst>
          </p:cNvPr>
          <p:cNvSpPr>
            <a:spLocks noGrp="1"/>
          </p:cNvSpPr>
          <p:nvPr>
            <p:ph type="title"/>
          </p:nvPr>
        </p:nvSpPr>
        <p:spPr/>
        <p:txBody>
          <a:bodyPr/>
          <a:lstStyle/>
          <a:p>
            <a:r>
              <a:rPr lang="zh-CN" altLang="en-US" dirty="0"/>
              <a:t>信息分解</a:t>
            </a:r>
          </a:p>
        </p:txBody>
      </p:sp>
      <p:sp>
        <p:nvSpPr>
          <p:cNvPr id="3" name="内容占位符 2">
            <a:extLst>
              <a:ext uri="{FF2B5EF4-FFF2-40B4-BE49-F238E27FC236}">
                <a16:creationId xmlns:a16="http://schemas.microsoft.com/office/drawing/2014/main" id="{2577FD00-0A8E-453C-BE9C-217ADCB7941A}"/>
              </a:ext>
            </a:extLst>
          </p:cNvPr>
          <p:cNvSpPr>
            <a:spLocks noGrp="1"/>
          </p:cNvSpPr>
          <p:nvPr>
            <p:ph idx="1"/>
          </p:nvPr>
        </p:nvSpPr>
        <p:spPr/>
        <p:txBody>
          <a:bodyPr>
            <a:normAutofit fontScale="70000" lnSpcReduction="20000"/>
          </a:bodyPr>
          <a:lstStyle/>
          <a:p>
            <a:pPr>
              <a:lnSpc>
                <a:spcPct val="120000"/>
              </a:lnSpc>
            </a:pPr>
            <a:r>
              <a:rPr lang="zh-CN" altLang="en-US" dirty="0"/>
              <a:t>问题</a:t>
            </a:r>
            <a:r>
              <a:rPr lang="en-US" altLang="zh-CN" dirty="0"/>
              <a:t>1. </a:t>
            </a:r>
            <a:r>
              <a:rPr lang="zh-CN" altLang="en-US" dirty="0"/>
              <a:t>全天总共有多少客人？</a:t>
            </a:r>
          </a:p>
          <a:p>
            <a:pPr>
              <a:lnSpc>
                <a:spcPct val="120000"/>
              </a:lnSpc>
            </a:pPr>
            <a:r>
              <a:rPr lang="zh-CN" altLang="en-US" dirty="0"/>
              <a:t>答曰：</a:t>
            </a:r>
            <a:r>
              <a:rPr lang="en-US" altLang="zh-CN" dirty="0"/>
              <a:t>120</a:t>
            </a:r>
            <a:r>
              <a:rPr lang="zh-CN" altLang="en-US" dirty="0"/>
              <a:t>个。</a:t>
            </a:r>
          </a:p>
          <a:p>
            <a:pPr>
              <a:lnSpc>
                <a:spcPct val="120000"/>
              </a:lnSpc>
            </a:pPr>
            <a:r>
              <a:rPr lang="zh-CN" altLang="en-US" dirty="0"/>
              <a:t>问题</a:t>
            </a:r>
            <a:r>
              <a:rPr lang="en-US" altLang="zh-CN" dirty="0"/>
              <a:t>2. </a:t>
            </a:r>
            <a:r>
              <a:rPr lang="zh-CN" altLang="en-US" dirty="0"/>
              <a:t>那么是上午多，还是下午多，多多少？</a:t>
            </a:r>
          </a:p>
          <a:p>
            <a:pPr>
              <a:lnSpc>
                <a:spcPct val="120000"/>
              </a:lnSpc>
            </a:pPr>
            <a:r>
              <a:rPr lang="zh-CN" altLang="en-US" dirty="0"/>
              <a:t>答曰：上午多，多</a:t>
            </a:r>
            <a:r>
              <a:rPr lang="en-US" altLang="zh-CN" dirty="0"/>
              <a:t>20</a:t>
            </a:r>
            <a:r>
              <a:rPr lang="zh-CN" altLang="en-US" dirty="0"/>
              <a:t>个。</a:t>
            </a:r>
          </a:p>
          <a:p>
            <a:pPr>
              <a:lnSpc>
                <a:spcPct val="120000"/>
              </a:lnSpc>
            </a:pPr>
            <a:r>
              <a:rPr lang="zh-CN" altLang="en-US" dirty="0"/>
              <a:t>问题</a:t>
            </a:r>
            <a:r>
              <a:rPr lang="en-US" altLang="zh-CN" dirty="0"/>
              <a:t>3. </a:t>
            </a:r>
            <a:r>
              <a:rPr lang="zh-CN" altLang="en-US" dirty="0"/>
              <a:t>把全天分成</a:t>
            </a:r>
            <a:r>
              <a:rPr lang="en-US" altLang="zh-CN" dirty="0"/>
              <a:t>3</a:t>
            </a:r>
            <a:r>
              <a:rPr lang="zh-CN" altLang="en-US" dirty="0"/>
              <a:t>个时段</a:t>
            </a:r>
            <a:r>
              <a:rPr lang="en-US" altLang="zh-CN" dirty="0"/>
              <a:t>6-10</a:t>
            </a:r>
            <a:r>
              <a:rPr lang="zh-CN" altLang="en-US" dirty="0"/>
              <a:t>，</a:t>
            </a:r>
            <a:r>
              <a:rPr lang="en-US" altLang="zh-CN" dirty="0"/>
              <a:t>10-14</a:t>
            </a:r>
            <a:r>
              <a:rPr lang="zh-CN" altLang="en-US" dirty="0"/>
              <a:t>，</a:t>
            </a:r>
            <a:r>
              <a:rPr lang="en-US" altLang="zh-CN" dirty="0"/>
              <a:t>14-18</a:t>
            </a:r>
            <a:r>
              <a:rPr lang="zh-CN" altLang="en-US" dirty="0"/>
              <a:t>，后一个时段比前个时段增加多少人？</a:t>
            </a:r>
          </a:p>
          <a:p>
            <a:pPr>
              <a:lnSpc>
                <a:spcPct val="120000"/>
              </a:lnSpc>
            </a:pPr>
            <a:r>
              <a:rPr lang="zh-CN" altLang="en-US" dirty="0"/>
              <a:t>回答：</a:t>
            </a:r>
            <a:r>
              <a:rPr lang="en-US" altLang="zh-CN" dirty="0"/>
              <a:t>2</a:t>
            </a:r>
            <a:r>
              <a:rPr lang="zh-CN" altLang="en-US" dirty="0"/>
              <a:t>，</a:t>
            </a:r>
            <a:r>
              <a:rPr lang="en-US" altLang="zh-CN" dirty="0"/>
              <a:t>-3</a:t>
            </a:r>
            <a:r>
              <a:rPr lang="zh-CN" altLang="en-US" dirty="0"/>
              <a:t>，</a:t>
            </a:r>
            <a:r>
              <a:rPr lang="en-US" altLang="zh-CN" dirty="0"/>
              <a:t>3</a:t>
            </a:r>
            <a:endParaRPr lang="zh-CN" altLang="en-US" dirty="0"/>
          </a:p>
          <a:p>
            <a:pPr>
              <a:lnSpc>
                <a:spcPct val="120000"/>
              </a:lnSpc>
            </a:pPr>
            <a:r>
              <a:rPr lang="zh-CN" altLang="en-US" dirty="0"/>
              <a:t>问题</a:t>
            </a:r>
            <a:r>
              <a:rPr lang="en-US" altLang="zh-CN" dirty="0"/>
              <a:t>4. </a:t>
            </a:r>
            <a:r>
              <a:rPr lang="zh-CN" altLang="en-US" dirty="0"/>
              <a:t>把全天分成</a:t>
            </a:r>
            <a:r>
              <a:rPr lang="en-US" altLang="zh-CN" dirty="0"/>
              <a:t>4</a:t>
            </a:r>
            <a:r>
              <a:rPr lang="zh-CN" altLang="en-US" dirty="0"/>
              <a:t>个时段</a:t>
            </a:r>
            <a:r>
              <a:rPr lang="en-US" altLang="zh-CN" dirty="0"/>
              <a:t>6-9</a:t>
            </a:r>
            <a:r>
              <a:rPr lang="zh-CN" altLang="en-US" dirty="0"/>
              <a:t>，</a:t>
            </a:r>
            <a:r>
              <a:rPr lang="en-US" altLang="zh-CN" dirty="0"/>
              <a:t>9-12</a:t>
            </a:r>
            <a:r>
              <a:rPr lang="zh-CN" altLang="en-US" dirty="0"/>
              <a:t>，</a:t>
            </a:r>
            <a:r>
              <a:rPr lang="en-US" altLang="zh-CN" dirty="0"/>
              <a:t>12-15</a:t>
            </a:r>
            <a:r>
              <a:rPr lang="zh-CN" altLang="en-US" dirty="0"/>
              <a:t>，</a:t>
            </a:r>
            <a:r>
              <a:rPr lang="en-US" altLang="zh-CN" dirty="0"/>
              <a:t>15-18</a:t>
            </a:r>
            <a:r>
              <a:rPr lang="zh-CN" altLang="en-US" dirty="0"/>
              <a:t>，后一个时段比前个时段增加多少人？</a:t>
            </a:r>
          </a:p>
          <a:p>
            <a:pPr>
              <a:lnSpc>
                <a:spcPct val="120000"/>
              </a:lnSpc>
            </a:pPr>
            <a:r>
              <a:rPr lang="en-US" altLang="zh-CN" dirty="0"/>
              <a:t>……..</a:t>
            </a:r>
            <a:br>
              <a:rPr lang="zh-CN" altLang="en-US" dirty="0"/>
            </a:br>
            <a:br>
              <a:rPr lang="zh-CN" altLang="en-US" dirty="0"/>
            </a:br>
            <a:endParaRPr lang="zh-CN" altLang="en-US" b="1" dirty="0"/>
          </a:p>
        </p:txBody>
      </p:sp>
      <p:sp>
        <p:nvSpPr>
          <p:cNvPr id="4" name="矩形 3">
            <a:extLst>
              <a:ext uri="{FF2B5EF4-FFF2-40B4-BE49-F238E27FC236}">
                <a16:creationId xmlns:a16="http://schemas.microsoft.com/office/drawing/2014/main" id="{6EFDD66A-203A-41A0-8ECB-C1FA51BB7C5F}"/>
              </a:ext>
            </a:extLst>
          </p:cNvPr>
          <p:cNvSpPr/>
          <p:nvPr/>
        </p:nvSpPr>
        <p:spPr>
          <a:xfrm>
            <a:off x="130629" y="6412024"/>
            <a:ext cx="10087428" cy="369332"/>
          </a:xfrm>
          <a:prstGeom prst="rect">
            <a:avLst/>
          </a:prstGeom>
        </p:spPr>
        <p:txBody>
          <a:bodyPr wrap="square">
            <a:spAutoFit/>
          </a:bodyPr>
          <a:lstStyle/>
          <a:p>
            <a:r>
              <a:rPr lang="zh-CN" altLang="en-US" dirty="0"/>
              <a:t>改编自作者：</a:t>
            </a:r>
            <a:r>
              <a:rPr lang="en-US" altLang="zh-CN" dirty="0"/>
              <a:t>zweig123</a:t>
            </a:r>
            <a:r>
              <a:rPr lang="zh-CN" altLang="en-US" dirty="0"/>
              <a:t>， 链接：</a:t>
            </a:r>
            <a:r>
              <a:rPr lang="en-US" altLang="zh-CN" dirty="0"/>
              <a:t>https://www.zhihu.com/question/30242595/answer/174579992</a:t>
            </a:r>
            <a:endParaRPr lang="zh-CN" altLang="en-US" dirty="0"/>
          </a:p>
        </p:txBody>
      </p:sp>
      <p:sp>
        <p:nvSpPr>
          <p:cNvPr id="6" name="文本框 5">
            <a:extLst>
              <a:ext uri="{FF2B5EF4-FFF2-40B4-BE49-F238E27FC236}">
                <a16:creationId xmlns:a16="http://schemas.microsoft.com/office/drawing/2014/main" id="{1FE680D9-3C90-4D94-8022-C140F5F66284}"/>
              </a:ext>
            </a:extLst>
          </p:cNvPr>
          <p:cNvSpPr txBox="1"/>
          <p:nvPr/>
        </p:nvSpPr>
        <p:spPr>
          <a:xfrm>
            <a:off x="1219200" y="5631543"/>
            <a:ext cx="10000343" cy="369332"/>
          </a:xfrm>
          <a:prstGeom prst="rect">
            <a:avLst/>
          </a:prstGeom>
          <a:noFill/>
        </p:spPr>
        <p:txBody>
          <a:bodyPr wrap="square" rtlCol="0">
            <a:spAutoFit/>
          </a:bodyPr>
          <a:lstStyle/>
          <a:p>
            <a:r>
              <a:rPr lang="zh-CN" altLang="en-US" dirty="0"/>
              <a:t>信息量操持不变：</a:t>
            </a:r>
            <a:r>
              <a:rPr lang="en-US" altLang="zh-CN" dirty="0"/>
              <a:t>Parseval equality</a:t>
            </a:r>
            <a:endParaRPr lang="zh-CN" altLang="en-US" dirty="0"/>
          </a:p>
        </p:txBody>
      </p:sp>
    </p:spTree>
    <p:extLst>
      <p:ext uri="{BB962C8B-B14F-4D97-AF65-F5344CB8AC3E}">
        <p14:creationId xmlns:p14="http://schemas.microsoft.com/office/powerpoint/2010/main" val="309917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DF277D-CDBF-4824-8EF5-ADA2B8DBA38E}"/>
              </a:ext>
            </a:extLst>
          </p:cNvPr>
          <p:cNvSpPr>
            <a:spLocks noGrp="1"/>
          </p:cNvSpPr>
          <p:nvPr>
            <p:ph type="title"/>
          </p:nvPr>
        </p:nvSpPr>
        <p:spPr/>
        <p:txBody>
          <a:bodyPr/>
          <a:lstStyle/>
          <a:p>
            <a:r>
              <a:rPr lang="en-US" altLang="zh-CN" dirty="0"/>
              <a:t>Interpretation through Basis</a:t>
            </a:r>
            <a:endParaRPr lang="zh-CN" altLang="en-US" dirty="0"/>
          </a:p>
        </p:txBody>
      </p:sp>
      <p:pic>
        <p:nvPicPr>
          <p:cNvPr id="4" name="图片 3">
            <a:extLst>
              <a:ext uri="{FF2B5EF4-FFF2-40B4-BE49-F238E27FC236}">
                <a16:creationId xmlns:a16="http://schemas.microsoft.com/office/drawing/2014/main" id="{EE092B73-710A-445B-B16D-566E5553600E}"/>
              </a:ext>
            </a:extLst>
          </p:cNvPr>
          <p:cNvPicPr>
            <a:picLocks noChangeAspect="1"/>
          </p:cNvPicPr>
          <p:nvPr/>
        </p:nvPicPr>
        <p:blipFill>
          <a:blip r:embed="rId2"/>
          <a:stretch>
            <a:fillRect/>
          </a:stretch>
        </p:blipFill>
        <p:spPr>
          <a:xfrm>
            <a:off x="5014912" y="1533525"/>
            <a:ext cx="2162175" cy="1047750"/>
          </a:xfrm>
          <a:prstGeom prst="rect">
            <a:avLst/>
          </a:prstGeom>
        </p:spPr>
      </p:pic>
      <mc:AlternateContent xmlns:mc="http://schemas.openxmlformats.org/markup-compatibility/2006" xmlns:a14="http://schemas.microsoft.com/office/drawing/2010/main">
        <mc:Choice Requires="a14">
          <p:sp>
            <p:nvSpPr>
              <p:cNvPr id="5" name="文本框 4">
                <a:extLst>
                  <a:ext uri="{FF2B5EF4-FFF2-40B4-BE49-F238E27FC236}">
                    <a16:creationId xmlns:a16="http://schemas.microsoft.com/office/drawing/2014/main" id="{8AD647A5-67D4-4110-8A3D-C03AF6D1DFF6}"/>
                  </a:ext>
                </a:extLst>
              </p:cNvPr>
              <p:cNvSpPr txBox="1"/>
              <p:nvPr/>
            </p:nvSpPr>
            <p:spPr>
              <a:xfrm>
                <a:off x="3447144" y="2899997"/>
                <a:ext cx="5246914" cy="600805"/>
              </a:xfrm>
              <a:prstGeom prst="rect">
                <a:avLst/>
              </a:prstGeom>
              <a:noFill/>
            </p:spPr>
            <p:txBody>
              <a:bodyPr wrap="square" rtlCol="0">
                <a:spAutoFit/>
              </a:bodyPr>
              <a:lstStyle/>
              <a:p>
                <a14:m>
                  <m:oMath xmlns:m="http://schemas.openxmlformats.org/officeDocument/2006/math">
                    <m:sSub>
                      <m:sSubPr>
                        <m:ctrlPr>
                          <a:rPr lang="en-US" altLang="zh-CN" sz="3200" b="0" i="1" smtClean="0">
                            <a:latin typeface="Cambria Math" panose="02040503050406030204" pitchFamily="18" charset="0"/>
                          </a:rPr>
                        </m:ctrlPr>
                      </m:sSubPr>
                      <m:e>
                        <m:r>
                          <a:rPr lang="en-US" altLang="zh-CN" sz="3200" b="0" i="1" smtClean="0">
                            <a:latin typeface="Cambria Math" panose="02040503050406030204" pitchFamily="18" charset="0"/>
                          </a:rPr>
                          <m:t>𝑐</m:t>
                        </m:r>
                      </m:e>
                      <m:sub>
                        <m:r>
                          <a:rPr lang="en-US" altLang="zh-CN" sz="3200" b="0" i="1" smtClean="0">
                            <a:latin typeface="Cambria Math" panose="02040503050406030204" pitchFamily="18" charset="0"/>
                          </a:rPr>
                          <m:t>𝑘</m:t>
                        </m:r>
                      </m:sub>
                    </m:sSub>
                  </m:oMath>
                </a14:m>
                <a:r>
                  <a:rPr lang="en-US" altLang="zh-CN" sz="3200" dirty="0"/>
                  <a:t>: coefficient, </a:t>
                </a:r>
                <a14:m>
                  <m:oMath xmlns:m="http://schemas.openxmlformats.org/officeDocument/2006/math">
                    <m:sSup>
                      <m:sSupPr>
                        <m:ctrlPr>
                          <a:rPr lang="en-US" altLang="zh-CN" sz="3200" b="0" i="1" smtClean="0">
                            <a:latin typeface="Cambria Math" panose="02040503050406030204" pitchFamily="18" charset="0"/>
                          </a:rPr>
                        </m:ctrlPr>
                      </m:sSupPr>
                      <m:e>
                        <m:r>
                          <a:rPr lang="en-US" altLang="zh-CN" sz="3200" b="0" i="1" smtClean="0">
                            <a:latin typeface="Cambria Math" panose="02040503050406030204" pitchFamily="18" charset="0"/>
                          </a:rPr>
                          <m:t>𝑒</m:t>
                        </m:r>
                      </m:e>
                      <m:sup>
                        <m:r>
                          <a:rPr lang="en-US" altLang="zh-CN" sz="3200" b="0" i="1" smtClean="0">
                            <a:latin typeface="Cambria Math" panose="02040503050406030204" pitchFamily="18" charset="0"/>
                          </a:rPr>
                          <m:t>2</m:t>
                        </m:r>
                        <m:r>
                          <a:rPr lang="en-US" altLang="zh-CN" sz="3200" b="0" i="1" smtClean="0">
                            <a:latin typeface="Cambria Math" panose="02040503050406030204" pitchFamily="18" charset="0"/>
                          </a:rPr>
                          <m:t>𝜋</m:t>
                        </m:r>
                        <m:r>
                          <a:rPr lang="en-US" altLang="zh-CN" sz="3200" b="0" i="1" smtClean="0">
                            <a:latin typeface="Cambria Math" panose="02040503050406030204" pitchFamily="18" charset="0"/>
                          </a:rPr>
                          <m:t>𝑖𝑡𝑘</m:t>
                        </m:r>
                        <m:r>
                          <m:rPr>
                            <m:sty m:val="p"/>
                          </m:rPr>
                          <a:rPr lang="en-US" altLang="zh-CN" sz="3200" b="0" i="0" smtClean="0">
                            <a:latin typeface="Cambria Math" panose="02040503050406030204" pitchFamily="18" charset="0"/>
                          </a:rPr>
                          <m:t>Δ</m:t>
                        </m:r>
                      </m:sup>
                    </m:sSup>
                  </m:oMath>
                </a14:m>
                <a:r>
                  <a:rPr lang="en-US" altLang="zh-CN" sz="3200" dirty="0"/>
                  <a:t>: basis</a:t>
                </a:r>
                <a:endParaRPr lang="zh-CN" altLang="en-US" sz="3200" dirty="0"/>
              </a:p>
            </p:txBody>
          </p:sp>
        </mc:Choice>
        <mc:Fallback xmlns="">
          <p:sp>
            <p:nvSpPr>
              <p:cNvPr id="5" name="文本框 4">
                <a:extLst>
                  <a:ext uri="{FF2B5EF4-FFF2-40B4-BE49-F238E27FC236}">
                    <a16:creationId xmlns:a16="http://schemas.microsoft.com/office/drawing/2014/main" id="{8AD647A5-67D4-4110-8A3D-C03AF6D1DFF6}"/>
                  </a:ext>
                </a:extLst>
              </p:cNvPr>
              <p:cNvSpPr txBox="1">
                <a:spLocks noRot="1" noChangeAspect="1" noMove="1" noResize="1" noEditPoints="1" noAdjustHandles="1" noChangeArrowheads="1" noChangeShapeType="1" noTextEdit="1"/>
              </p:cNvSpPr>
              <p:nvPr/>
            </p:nvSpPr>
            <p:spPr>
              <a:xfrm>
                <a:off x="3447144" y="2899997"/>
                <a:ext cx="5246914" cy="600805"/>
              </a:xfrm>
              <a:prstGeom prst="rect">
                <a:avLst/>
              </a:prstGeom>
              <a:blipFill>
                <a:blip r:embed="rId3"/>
                <a:stretch>
                  <a:fillRect t="-10204" b="-33673"/>
                </a:stretch>
              </a:blipFill>
            </p:spPr>
            <p:txBody>
              <a:bodyPr/>
              <a:lstStyle/>
              <a:p>
                <a:r>
                  <a:rPr lang="zh-CN" altLang="en-US">
                    <a:noFill/>
                  </a:rPr>
                  <a:t> </a:t>
                </a:r>
              </a:p>
            </p:txBody>
          </p:sp>
        </mc:Fallback>
      </mc:AlternateContent>
      <p:cxnSp>
        <p:nvCxnSpPr>
          <p:cNvPr id="7" name="直接箭头连接符 6">
            <a:extLst>
              <a:ext uri="{FF2B5EF4-FFF2-40B4-BE49-F238E27FC236}">
                <a16:creationId xmlns:a16="http://schemas.microsoft.com/office/drawing/2014/main" id="{75A0FA76-0ED2-40E3-94BE-3AAF0CD9CCED}"/>
              </a:ext>
            </a:extLst>
          </p:cNvPr>
          <p:cNvCxnSpPr>
            <a:cxnSpLocks/>
          </p:cNvCxnSpPr>
          <p:nvPr/>
        </p:nvCxnSpPr>
        <p:spPr>
          <a:xfrm>
            <a:off x="2641600" y="5529943"/>
            <a:ext cx="453548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直接箭头连接符 8">
            <a:extLst>
              <a:ext uri="{FF2B5EF4-FFF2-40B4-BE49-F238E27FC236}">
                <a16:creationId xmlns:a16="http://schemas.microsoft.com/office/drawing/2014/main" id="{3FF4ECDD-9A61-4274-B763-217649C290A0}"/>
              </a:ext>
            </a:extLst>
          </p:cNvPr>
          <p:cNvCxnSpPr>
            <a:cxnSpLocks/>
          </p:cNvCxnSpPr>
          <p:nvPr/>
        </p:nvCxnSpPr>
        <p:spPr>
          <a:xfrm flipV="1">
            <a:off x="2641600" y="3429000"/>
            <a:ext cx="0" cy="307340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E954E78E-5F51-477C-A7E8-F77D36C75842}"/>
              </a:ext>
            </a:extLst>
          </p:cNvPr>
          <p:cNvCxnSpPr/>
          <p:nvPr/>
        </p:nvCxnSpPr>
        <p:spPr>
          <a:xfrm flipV="1">
            <a:off x="2641600" y="3969657"/>
            <a:ext cx="2206171" cy="15602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5420A6AB-1C33-4B6C-BAE7-1A8C0E8FC631}"/>
              </a:ext>
            </a:extLst>
          </p:cNvPr>
          <p:cNvCxnSpPr/>
          <p:nvPr/>
        </p:nvCxnSpPr>
        <p:spPr>
          <a:xfrm flipH="1">
            <a:off x="2641599" y="3969658"/>
            <a:ext cx="2206171"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a16="http://schemas.microsoft.com/office/drawing/2014/main" id="{393B478B-E8A7-48A0-BE9A-701A8DBE6306}"/>
              </a:ext>
            </a:extLst>
          </p:cNvPr>
          <p:cNvCxnSpPr>
            <a:cxnSpLocks/>
          </p:cNvCxnSpPr>
          <p:nvPr/>
        </p:nvCxnSpPr>
        <p:spPr>
          <a:xfrm flipV="1">
            <a:off x="4847770" y="3969657"/>
            <a:ext cx="1" cy="156028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a16="http://schemas.microsoft.com/office/drawing/2014/main" id="{18FCFF62-8ECF-4753-9D2F-8709F33ED947}"/>
              </a:ext>
            </a:extLst>
          </p:cNvPr>
          <p:cNvSpPr txBox="1"/>
          <p:nvPr/>
        </p:nvSpPr>
        <p:spPr>
          <a:xfrm>
            <a:off x="7228114" y="4245429"/>
            <a:ext cx="4709885" cy="369332"/>
          </a:xfrm>
          <a:prstGeom prst="rect">
            <a:avLst/>
          </a:prstGeom>
          <a:noFill/>
        </p:spPr>
        <p:txBody>
          <a:bodyPr wrap="square" rtlCol="0">
            <a:spAutoFit/>
          </a:bodyPr>
          <a:lstStyle/>
          <a:p>
            <a:r>
              <a:rPr lang="en-US" altLang="zh-CN" dirty="0"/>
              <a:t>Coefficients obtained by projection</a:t>
            </a:r>
            <a:endParaRPr lang="zh-CN" altLang="en-US" dirty="0"/>
          </a:p>
        </p:txBody>
      </p:sp>
    </p:spTree>
    <p:extLst>
      <p:ext uri="{BB962C8B-B14F-4D97-AF65-F5344CB8AC3E}">
        <p14:creationId xmlns:p14="http://schemas.microsoft.com/office/powerpoint/2010/main" val="2285890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E6F9FD-612E-4BF4-8F18-D77DD6BE0033}"/>
              </a:ext>
            </a:extLst>
          </p:cNvPr>
          <p:cNvSpPr>
            <a:spLocks noGrp="1"/>
          </p:cNvSpPr>
          <p:nvPr>
            <p:ph type="title"/>
          </p:nvPr>
        </p:nvSpPr>
        <p:spPr/>
        <p:txBody>
          <a:bodyPr/>
          <a:lstStyle/>
          <a:p>
            <a:r>
              <a:rPr lang="en-US" altLang="zh-CN" dirty="0"/>
              <a:t>Inner product</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E093B734-0EA3-4D48-BBD9-278C6272F3E5}"/>
                  </a:ext>
                </a:extLst>
              </p:cNvPr>
              <p:cNvSpPr>
                <a:spLocks noGrp="1"/>
              </p:cNvSpPr>
              <p:nvPr>
                <p:ph idx="1"/>
              </p:nvPr>
            </p:nvSpPr>
            <p:spPr/>
            <p:txBody>
              <a:bodyPr/>
              <a:lstStyle/>
              <a:p>
                <a:r>
                  <a:rPr lang="en-US" altLang="zh-CN" dirty="0"/>
                  <a:t>Vector </a:t>
                </a:r>
                <a14:m>
                  <m:oMath xmlns:m="http://schemas.openxmlformats.org/officeDocument/2006/math">
                    <m:r>
                      <a:rPr lang="en-US" altLang="zh-CN" b="0" i="1" smtClean="0">
                        <a:latin typeface="Cambria Math" panose="02040503050406030204" pitchFamily="18" charset="0"/>
                      </a:rPr>
                      <m:t>𝑥</m:t>
                    </m:r>
                    <m:r>
                      <a:rPr lang="en-US" altLang="zh-CN" b="0" i="1" smtClean="0">
                        <a:latin typeface="Cambria Math" panose="02040503050406030204" pitchFamily="18" charset="0"/>
                      </a:rPr>
                      <m:t>⋅</m:t>
                    </m:r>
                    <m:r>
                      <a:rPr lang="en-US" altLang="zh-CN" b="0" i="1" smtClean="0">
                        <a:latin typeface="Cambria Math" panose="02040503050406030204" pitchFamily="18" charset="0"/>
                      </a:rPr>
                      <m:t>𝑦</m:t>
                    </m:r>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𝑖</m:t>
                        </m:r>
                      </m:sub>
                    </m:sSub>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𝑦</m:t>
                        </m:r>
                      </m:e>
                      <m:sub>
                        <m:r>
                          <a:rPr lang="en-US" altLang="zh-CN" b="0" i="1" smtClean="0">
                            <a:latin typeface="Cambria Math" panose="02040503050406030204" pitchFamily="18" charset="0"/>
                          </a:rPr>
                          <m:t>𝑖</m:t>
                        </m:r>
                      </m:sub>
                    </m:sSub>
                  </m:oMath>
                </a14:m>
                <a:endParaRPr lang="en-US" altLang="zh-CN" dirty="0"/>
              </a:p>
              <a:p>
                <a:r>
                  <a:rPr lang="en-US" altLang="zh-CN" dirty="0"/>
                  <a:t>Function </a:t>
                </a:r>
                <a14:m>
                  <m:oMath xmlns:m="http://schemas.openxmlformats.org/officeDocument/2006/math">
                    <m:r>
                      <a:rPr lang="en-US" altLang="zh-CN" b="0" i="1" smtClean="0">
                        <a:latin typeface="Cambria Math" panose="02040503050406030204" pitchFamily="18" charset="0"/>
                      </a:rPr>
                      <m:t>&lt;</m:t>
                    </m:r>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𝑔</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𝑦</m:t>
                        </m:r>
                      </m:e>
                    </m:d>
                    <m:r>
                      <a:rPr lang="en-US" altLang="zh-CN" b="0" i="1" smtClean="0">
                        <a:latin typeface="Cambria Math" panose="02040503050406030204" pitchFamily="18" charset="0"/>
                      </a:rPr>
                      <m:t>&gt; =∫</m:t>
                    </m:r>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r>
                      <a:rPr lang="en-US" altLang="zh-CN" b="0" i="1" smtClean="0">
                        <a:latin typeface="Cambria Math" panose="02040503050406030204" pitchFamily="18" charset="0"/>
                      </a:rPr>
                      <m:t> </m:t>
                    </m:r>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𝑔</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e>
                    </m:acc>
                    <m:r>
                      <a:rPr lang="en-US" altLang="zh-CN" b="0" i="1" smtClean="0">
                        <a:latin typeface="Cambria Math" panose="02040503050406030204" pitchFamily="18" charset="0"/>
                      </a:rPr>
                      <m:t> </m:t>
                    </m:r>
                    <m:r>
                      <a:rPr lang="en-US" altLang="zh-CN" b="0" i="1" smtClean="0">
                        <a:latin typeface="Cambria Math" panose="02040503050406030204" pitchFamily="18" charset="0"/>
                      </a:rPr>
                      <m:t>𝑑𝑥</m:t>
                    </m:r>
                  </m:oMath>
                </a14:m>
                <a:endParaRPr lang="en-US" altLang="zh-CN" dirty="0"/>
              </a:p>
              <a:p>
                <a:endParaRPr lang="en-US" altLang="zh-CN" dirty="0"/>
              </a:p>
              <a:p>
                <a:pPr lvl="1"/>
                <a:r>
                  <a:rPr lang="en-US" altLang="zh-CN" dirty="0"/>
                  <a:t>Ex: </a:t>
                </a:r>
                <a14:m>
                  <m:oMath xmlns:m="http://schemas.openxmlformats.org/officeDocument/2006/math">
                    <m:r>
                      <a:rPr lang="en-US" altLang="zh-CN" b="0" i="1" smtClean="0">
                        <a:latin typeface="Cambria Math" panose="02040503050406030204" pitchFamily="18" charset="0"/>
                      </a:rPr>
                      <m:t>&lt;</m:t>
                    </m:r>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r>
                      <a:rPr lang="en-US" altLang="zh-CN" b="0" i="1" smtClean="0">
                        <a:latin typeface="Cambria Math" panose="02040503050406030204" pitchFamily="18" charset="0"/>
                      </a:rPr>
                      <m:t>,</m:t>
                    </m:r>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cos</m:t>
                        </m:r>
                      </m:fName>
                      <m:e>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𝑘𝑦</m:t>
                            </m:r>
                          </m:e>
                        </m:d>
                      </m:e>
                    </m:func>
                    <m:r>
                      <a:rPr lang="en-US" altLang="zh-CN" b="0" i="1" smtClean="0">
                        <a:latin typeface="Cambria Math" panose="02040503050406030204" pitchFamily="18" charset="0"/>
                      </a:rPr>
                      <m:t>&gt; =∫</m:t>
                    </m:r>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cos</m:t>
                        </m:r>
                      </m:fName>
                      <m:e>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𝑘𝑥</m:t>
                            </m:r>
                          </m:e>
                        </m:d>
                      </m:e>
                    </m:func>
                    <m:r>
                      <a:rPr lang="en-US" altLang="zh-CN" b="0" i="1" smtClean="0">
                        <a:latin typeface="Cambria Math" panose="02040503050406030204" pitchFamily="18" charset="0"/>
                      </a:rPr>
                      <m:t>𝑑𝑥</m:t>
                    </m:r>
                  </m:oMath>
                </a14:m>
                <a:endParaRPr lang="zh-CN" altLang="en-US" dirty="0"/>
              </a:p>
            </p:txBody>
          </p:sp>
        </mc:Choice>
        <mc:Fallback xmlns="">
          <p:sp>
            <p:nvSpPr>
              <p:cNvPr id="3" name="内容占位符 2">
                <a:extLst>
                  <a:ext uri="{FF2B5EF4-FFF2-40B4-BE49-F238E27FC236}">
                    <a16:creationId xmlns:a16="http://schemas.microsoft.com/office/drawing/2014/main" id="{E093B734-0EA3-4D48-BBD9-278C6272F3E5}"/>
                  </a:ext>
                </a:extLst>
              </p:cNvPr>
              <p:cNvSpPr>
                <a:spLocks noGrp="1" noRot="1" noChangeAspect="1" noMove="1" noResize="1" noEditPoints="1" noAdjustHandles="1" noChangeArrowheads="1" noChangeShapeType="1" noTextEdit="1"/>
              </p:cNvSpPr>
              <p:nvPr>
                <p:ph idx="1"/>
              </p:nvPr>
            </p:nvSpPr>
            <p:spPr>
              <a:blipFill>
                <a:blip r:embed="rId2"/>
                <a:stretch>
                  <a:fillRect l="-1043" t="-238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419322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A36DB5-F320-4DA9-88C7-CB3110DEA85D}"/>
              </a:ext>
            </a:extLst>
          </p:cNvPr>
          <p:cNvSpPr>
            <a:spLocks noGrp="1"/>
          </p:cNvSpPr>
          <p:nvPr>
            <p:ph type="title"/>
          </p:nvPr>
        </p:nvSpPr>
        <p:spPr/>
        <p:txBody>
          <a:bodyPr/>
          <a:lstStyle/>
          <a:p>
            <a:r>
              <a:rPr lang="en-US" altLang="zh-CN" dirty="0"/>
              <a:t>Fourier analysis</a:t>
            </a:r>
            <a:endParaRPr lang="zh-CN" altLang="en-US" dirty="0"/>
          </a:p>
        </p:txBody>
      </p:sp>
      <p:sp>
        <p:nvSpPr>
          <p:cNvPr id="3" name="内容占位符 2">
            <a:extLst>
              <a:ext uri="{FF2B5EF4-FFF2-40B4-BE49-F238E27FC236}">
                <a16:creationId xmlns:a16="http://schemas.microsoft.com/office/drawing/2014/main" id="{273B6445-A99F-40F1-89CD-0B651A786BC0}"/>
              </a:ext>
            </a:extLst>
          </p:cNvPr>
          <p:cNvSpPr>
            <a:spLocks noGrp="1"/>
          </p:cNvSpPr>
          <p:nvPr>
            <p:ph idx="1"/>
          </p:nvPr>
        </p:nvSpPr>
        <p:spPr>
          <a:xfrm>
            <a:off x="838200" y="1825625"/>
            <a:ext cx="6862665" cy="4351338"/>
          </a:xfrm>
        </p:spPr>
        <p:txBody>
          <a:bodyPr>
            <a:normAutofit/>
          </a:bodyPr>
          <a:lstStyle/>
          <a:p>
            <a:r>
              <a:rPr lang="zh-CN" altLang="en-US" sz="2400" dirty="0">
                <a:latin typeface="微软雅黑 Light" panose="020B0502040204020203" pitchFamily="34" charset="-122"/>
                <a:ea typeface="微软雅黑 Light" panose="020B0502040204020203" pitchFamily="34" charset="-122"/>
              </a:rPr>
              <a:t>傅里叶是一位数学家，但是他特别痴迷于热学，就是研究物质处于热状态时的有关性质和规律的物理学分支，</a:t>
            </a:r>
            <a:r>
              <a:rPr lang="en-US" altLang="zh-CN" sz="2400" dirty="0">
                <a:latin typeface="微软雅黑 Light" panose="020B0502040204020203" pitchFamily="34" charset="-122"/>
                <a:ea typeface="微软雅黑 Light" panose="020B0502040204020203" pitchFamily="34" charset="-122"/>
              </a:rPr>
              <a:t>1811</a:t>
            </a:r>
            <a:r>
              <a:rPr lang="zh-CN" altLang="en-US" sz="2400" dirty="0">
                <a:latin typeface="微软雅黑 Light" panose="020B0502040204020203" pitchFamily="34" charset="-122"/>
                <a:ea typeface="微软雅黑 Light" panose="020B0502040204020203" pitchFamily="34" charset="-122"/>
              </a:rPr>
              <a:t>年，傅立叶向科学院自己的文章</a:t>
            </a:r>
            <a:r>
              <a:rPr lang="en-US" altLang="zh-CN" sz="2400" dirty="0">
                <a:latin typeface="微软雅黑 Light" panose="020B0502040204020203" pitchFamily="34" charset="-122"/>
                <a:ea typeface="微软雅黑 Light" panose="020B0502040204020203" pitchFamily="34" charset="-122"/>
              </a:rPr>
              <a:t>《</a:t>
            </a:r>
            <a:r>
              <a:rPr lang="zh-CN" altLang="en-US" sz="2400" dirty="0">
                <a:latin typeface="微软雅黑 Light" panose="020B0502040204020203" pitchFamily="34" charset="-122"/>
                <a:ea typeface="微软雅黑 Light" panose="020B0502040204020203" pitchFamily="34" charset="-122"/>
              </a:rPr>
              <a:t>热的传播</a:t>
            </a:r>
            <a:r>
              <a:rPr lang="en-US" altLang="zh-CN" sz="2400" dirty="0">
                <a:latin typeface="微软雅黑 Light" panose="020B0502040204020203" pitchFamily="34" charset="-122"/>
                <a:ea typeface="微软雅黑 Light" panose="020B0502040204020203" pitchFamily="34" charset="-122"/>
              </a:rPr>
              <a:t>》</a:t>
            </a:r>
            <a:r>
              <a:rPr lang="zh-CN" altLang="en-US" sz="2400" dirty="0">
                <a:latin typeface="微软雅黑 Light" panose="020B0502040204020203" pitchFamily="34" charset="-122"/>
                <a:ea typeface="微软雅黑 Light" panose="020B0502040204020203" pitchFamily="34" charset="-122"/>
              </a:rPr>
              <a:t>，在论文中推导出著名的热传导方程 ，并提出了傅立叶变换的基本思想。</a:t>
            </a:r>
          </a:p>
          <a:p>
            <a:r>
              <a:rPr lang="zh-CN" altLang="en-US" sz="2400" dirty="0">
                <a:latin typeface="微软雅黑 Light" panose="020B0502040204020203" pitchFamily="34" charset="-122"/>
                <a:ea typeface="微软雅黑 Light" panose="020B0502040204020203" pitchFamily="34" charset="-122"/>
              </a:rPr>
              <a:t>虽然说他是一位科学家和数学家，然而傅里叶对于热学太过于痴迷了，封建迷信害死人啊，他认为热能包治百病，于是在一个夏天，他关上了家中的门窗，穿上厚厚的衣服，坐在火炉边，于是他被活活热死了。</a:t>
            </a:r>
          </a:p>
        </p:txBody>
      </p:sp>
      <p:pic>
        <p:nvPicPr>
          <p:cNvPr id="5" name="图片 4">
            <a:extLst>
              <a:ext uri="{FF2B5EF4-FFF2-40B4-BE49-F238E27FC236}">
                <a16:creationId xmlns:a16="http://schemas.microsoft.com/office/drawing/2014/main" id="{E2FDE387-8FF2-4A65-91F7-A42E022E69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917" y="546544"/>
            <a:ext cx="3066596" cy="2345946"/>
          </a:xfrm>
          <a:prstGeom prst="rect">
            <a:avLst/>
          </a:prstGeom>
        </p:spPr>
      </p:pic>
      <p:pic>
        <p:nvPicPr>
          <p:cNvPr id="7" name="图片 6">
            <a:extLst>
              <a:ext uri="{FF2B5EF4-FFF2-40B4-BE49-F238E27FC236}">
                <a16:creationId xmlns:a16="http://schemas.microsoft.com/office/drawing/2014/main" id="{14455368-5334-4E43-8C93-8CBA579071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67917" y="3038812"/>
            <a:ext cx="3055581" cy="3272644"/>
          </a:xfrm>
          <a:prstGeom prst="rect">
            <a:avLst/>
          </a:prstGeom>
        </p:spPr>
      </p:pic>
      <p:sp>
        <p:nvSpPr>
          <p:cNvPr id="8" name="矩形 7">
            <a:extLst>
              <a:ext uri="{FF2B5EF4-FFF2-40B4-BE49-F238E27FC236}">
                <a16:creationId xmlns:a16="http://schemas.microsoft.com/office/drawing/2014/main" id="{43D6BD9C-8E0A-4B0C-8957-DD5801DCA796}"/>
              </a:ext>
            </a:extLst>
          </p:cNvPr>
          <p:cNvSpPr/>
          <p:nvPr/>
        </p:nvSpPr>
        <p:spPr>
          <a:xfrm>
            <a:off x="174171" y="6419224"/>
            <a:ext cx="8636000" cy="369332"/>
          </a:xfrm>
          <a:prstGeom prst="rect">
            <a:avLst/>
          </a:prstGeom>
        </p:spPr>
        <p:txBody>
          <a:bodyPr wrap="square">
            <a:spAutoFit/>
          </a:bodyPr>
          <a:lstStyle/>
          <a:p>
            <a:r>
              <a:rPr lang="zh-CN" altLang="en-US" dirty="0"/>
              <a:t>https://baijiahao.baidu.com/s?id=1636833728798493906&amp;wfr=spider&amp;for=pc</a:t>
            </a:r>
          </a:p>
        </p:txBody>
      </p:sp>
    </p:spTree>
    <p:extLst>
      <p:ext uri="{BB962C8B-B14F-4D97-AF65-F5344CB8AC3E}">
        <p14:creationId xmlns:p14="http://schemas.microsoft.com/office/powerpoint/2010/main" val="827589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D475C6-85E4-40A5-9D84-490C5950763E}"/>
              </a:ext>
            </a:extLst>
          </p:cNvPr>
          <p:cNvSpPr>
            <a:spLocks noGrp="1"/>
          </p:cNvSpPr>
          <p:nvPr>
            <p:ph type="title"/>
          </p:nvPr>
        </p:nvSpPr>
        <p:spPr/>
        <p:txBody>
          <a:bodyPr/>
          <a:lstStyle/>
          <a:p>
            <a:r>
              <a:rPr lang="en-US" altLang="zh-CN" dirty="0"/>
              <a:t>Fourier</a:t>
            </a:r>
            <a:endParaRPr lang="zh-CN" altLang="en-US" dirty="0"/>
          </a:p>
        </p:txBody>
      </p:sp>
      <p:sp>
        <p:nvSpPr>
          <p:cNvPr id="3" name="内容占位符 2">
            <a:extLst>
              <a:ext uri="{FF2B5EF4-FFF2-40B4-BE49-F238E27FC236}">
                <a16:creationId xmlns:a16="http://schemas.microsoft.com/office/drawing/2014/main" id="{F6097C73-7DF1-4A61-B354-29BB584DA9F6}"/>
              </a:ext>
            </a:extLst>
          </p:cNvPr>
          <p:cNvSpPr>
            <a:spLocks noGrp="1"/>
          </p:cNvSpPr>
          <p:nvPr>
            <p:ph idx="1"/>
          </p:nvPr>
        </p:nvSpPr>
        <p:spPr/>
        <p:txBody>
          <a:bodyPr/>
          <a:lstStyle/>
          <a:p>
            <a:r>
              <a:rPr lang="zh-CN" altLang="en-US" dirty="0"/>
              <a:t>傅里叶的一生很传奇，幼年时父母相继离世，二十多岁毕业后当了数学老师，后又被聘任为巴黎综合理工学院的教授。但他并不是一个安分的人，</a:t>
            </a:r>
            <a:r>
              <a:rPr lang="en-US" altLang="zh-CN" dirty="0"/>
              <a:t>20</a:t>
            </a:r>
            <a:r>
              <a:rPr lang="zh-CN" altLang="en-US" dirty="0"/>
              <a:t>岁的血气方刚恰逢当时的法国大革命，他的一些政治行动曾两次险些将其送上断头台，但他也因此获得了拿破仑的器重。</a:t>
            </a:r>
          </a:p>
          <a:p>
            <a:r>
              <a:rPr lang="zh-CN" altLang="en-US" dirty="0"/>
              <a:t>三十岁时傅里叶跟随拿破仑东征，被任命为下埃及总督，并负责为法军的远征部队提供军火。在此期间，这个教过书、造过反、还给拿破仑背过枪的人竟然还向开罗埃及学院递交了几篇有关数学的论文。内容主要是关于他在三角级数方面的贡献。</a:t>
            </a:r>
          </a:p>
          <a:p>
            <a:endParaRPr lang="zh-CN" altLang="en-US" dirty="0"/>
          </a:p>
        </p:txBody>
      </p:sp>
      <p:sp>
        <p:nvSpPr>
          <p:cNvPr id="4" name="矩形 3">
            <a:extLst>
              <a:ext uri="{FF2B5EF4-FFF2-40B4-BE49-F238E27FC236}">
                <a16:creationId xmlns:a16="http://schemas.microsoft.com/office/drawing/2014/main" id="{DA7FD99A-BCFD-402C-8C03-4404D102208E}"/>
              </a:ext>
            </a:extLst>
          </p:cNvPr>
          <p:cNvSpPr/>
          <p:nvPr/>
        </p:nvSpPr>
        <p:spPr>
          <a:xfrm>
            <a:off x="316421" y="6416452"/>
            <a:ext cx="7608379" cy="369332"/>
          </a:xfrm>
          <a:prstGeom prst="rect">
            <a:avLst/>
          </a:prstGeom>
        </p:spPr>
        <p:txBody>
          <a:bodyPr wrap="square">
            <a:spAutoFit/>
          </a:bodyPr>
          <a:lstStyle/>
          <a:p>
            <a:r>
              <a:rPr lang="zh-CN" altLang="en-US" dirty="0">
                <a:hlinkClick r:id="rId2"/>
              </a:rPr>
              <a:t>https://zhuanlan.zhihu.com/p/48305950</a:t>
            </a:r>
            <a:r>
              <a:rPr lang="zh-CN" altLang="en-US" dirty="0"/>
              <a:t> 用户：</a:t>
            </a:r>
            <a:r>
              <a:rPr lang="zh-CN" altLang="en-US" dirty="0">
                <a:hlinkClick r:id="rId3"/>
              </a:rPr>
              <a:t>李狗嗨</a:t>
            </a:r>
            <a:endParaRPr lang="zh-CN" altLang="en-US" dirty="0"/>
          </a:p>
        </p:txBody>
      </p:sp>
    </p:spTree>
    <p:extLst>
      <p:ext uri="{BB962C8B-B14F-4D97-AF65-F5344CB8AC3E}">
        <p14:creationId xmlns:p14="http://schemas.microsoft.com/office/powerpoint/2010/main" val="242914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EC012F-D924-4774-AF6F-A45BB0BAA02A}"/>
              </a:ext>
            </a:extLst>
          </p:cNvPr>
          <p:cNvSpPr>
            <a:spLocks noGrp="1"/>
          </p:cNvSpPr>
          <p:nvPr>
            <p:ph type="title"/>
          </p:nvPr>
        </p:nvSpPr>
        <p:spPr/>
        <p:txBody>
          <a:bodyPr/>
          <a:lstStyle/>
          <a:p>
            <a:r>
              <a:rPr lang="en-US" altLang="zh-CN" dirty="0"/>
              <a:t>Fourier</a:t>
            </a:r>
            <a:endParaRPr lang="zh-CN" altLang="en-US" dirty="0"/>
          </a:p>
        </p:txBody>
      </p:sp>
      <p:sp>
        <p:nvSpPr>
          <p:cNvPr id="3" name="内容占位符 2">
            <a:extLst>
              <a:ext uri="{FF2B5EF4-FFF2-40B4-BE49-F238E27FC236}">
                <a16:creationId xmlns:a16="http://schemas.microsoft.com/office/drawing/2014/main" id="{08B846AE-CF61-4823-93C4-BE375777CF10}"/>
              </a:ext>
            </a:extLst>
          </p:cNvPr>
          <p:cNvSpPr>
            <a:spLocks noGrp="1"/>
          </p:cNvSpPr>
          <p:nvPr>
            <p:ph idx="1"/>
          </p:nvPr>
        </p:nvSpPr>
        <p:spPr/>
        <p:txBody>
          <a:bodyPr>
            <a:normAutofit fontScale="70000" lnSpcReduction="20000"/>
          </a:bodyPr>
          <a:lstStyle/>
          <a:p>
            <a:pPr>
              <a:lnSpc>
                <a:spcPct val="120000"/>
              </a:lnSpc>
            </a:pPr>
            <a:r>
              <a:rPr lang="zh-CN" altLang="en-US" dirty="0">
                <a:latin typeface="微软雅黑 Light" panose="020B0502040204020203" pitchFamily="34" charset="-122"/>
                <a:ea typeface="微软雅黑 Light" panose="020B0502040204020203" pitchFamily="34" charset="-122"/>
              </a:rPr>
              <a:t>拿破仑远征军失败后，他回国并于</a:t>
            </a:r>
            <a:r>
              <a:rPr lang="en-US" altLang="zh-CN" dirty="0">
                <a:latin typeface="微软雅黑 Light" panose="020B0502040204020203" pitchFamily="34" charset="-122"/>
                <a:ea typeface="微软雅黑 Light" panose="020B0502040204020203" pitchFamily="34" charset="-122"/>
              </a:rPr>
              <a:t>1801</a:t>
            </a:r>
            <a:r>
              <a:rPr lang="zh-CN" altLang="en-US" dirty="0">
                <a:latin typeface="微软雅黑 Light" panose="020B0502040204020203" pitchFamily="34" charset="-122"/>
                <a:ea typeface="微软雅黑 Light" panose="020B0502040204020203" pitchFamily="34" charset="-122"/>
              </a:rPr>
              <a:t>年被任命为伊泽尔省格伦诺布尔地方长官。到了</a:t>
            </a:r>
            <a:r>
              <a:rPr lang="en-US" altLang="zh-CN" dirty="0">
                <a:latin typeface="微软雅黑 Light" panose="020B0502040204020203" pitchFamily="34" charset="-122"/>
                <a:ea typeface="微软雅黑 Light" panose="020B0502040204020203" pitchFamily="34" charset="-122"/>
              </a:rPr>
              <a:t>1807</a:t>
            </a:r>
            <a:r>
              <a:rPr lang="zh-CN" altLang="en-US" dirty="0">
                <a:latin typeface="微软雅黑 Light" panose="020B0502040204020203" pitchFamily="34" charset="-122"/>
                <a:ea typeface="微软雅黑 Light" panose="020B0502040204020203" pitchFamily="34" charset="-122"/>
              </a:rPr>
              <a:t>年，傅里叶在研究中发现了一系列成谐波关系的正弦曲线可以用来表示物体内的温度分布。他还声称，“任何”周期信号都可以用一系列成谐波关系的正弦曲线来表示。</a:t>
            </a:r>
            <a:endParaRPr lang="en-US" altLang="zh-CN" dirty="0">
              <a:latin typeface="微软雅黑 Light" panose="020B0502040204020203" pitchFamily="34" charset="-122"/>
              <a:ea typeface="微软雅黑 Light" panose="020B0502040204020203" pitchFamily="34" charset="-122"/>
            </a:endParaRPr>
          </a:p>
          <a:p>
            <a:pPr>
              <a:lnSpc>
                <a:spcPct val="120000"/>
              </a:lnSpc>
            </a:pPr>
            <a:r>
              <a:rPr lang="zh-CN" altLang="en-US" dirty="0">
                <a:latin typeface="微软雅黑 Light" panose="020B0502040204020203" pitchFamily="34" charset="-122"/>
                <a:ea typeface="微软雅黑 Light" panose="020B0502040204020203" pitchFamily="34" charset="-122"/>
              </a:rPr>
              <a:t>他随后向巴黎科学院呈交了这篇名为</a:t>
            </a:r>
            <a:r>
              <a:rPr lang="en-US" altLang="zh-CN" dirty="0">
                <a:latin typeface="微软雅黑 Light" panose="020B0502040204020203" pitchFamily="34" charset="-122"/>
                <a:ea typeface="微软雅黑 Light" panose="020B0502040204020203" pitchFamily="34" charset="-122"/>
              </a:rPr>
              <a:t>《</a:t>
            </a:r>
            <a:r>
              <a:rPr lang="zh-CN" altLang="en-US" dirty="0">
                <a:latin typeface="微软雅黑 Light" panose="020B0502040204020203" pitchFamily="34" charset="-122"/>
                <a:ea typeface="微软雅黑 Light" panose="020B0502040204020203" pitchFamily="34" charset="-122"/>
              </a:rPr>
              <a:t>热的传播</a:t>
            </a:r>
            <a:r>
              <a:rPr lang="en-US" altLang="zh-CN" dirty="0">
                <a:latin typeface="微软雅黑 Light" panose="020B0502040204020203" pitchFamily="34" charset="-122"/>
                <a:ea typeface="微软雅黑 Light" panose="020B0502040204020203" pitchFamily="34" charset="-122"/>
              </a:rPr>
              <a:t>》</a:t>
            </a:r>
            <a:r>
              <a:rPr lang="zh-CN" altLang="en-US" dirty="0">
                <a:latin typeface="微软雅黑 Light" panose="020B0502040204020203" pitchFamily="34" charset="-122"/>
                <a:ea typeface="微软雅黑 Light" panose="020B0502040204020203" pitchFamily="34" charset="-122"/>
              </a:rPr>
              <a:t>的论文，主审这篇文章的四个人中。拉克尔华</a:t>
            </a:r>
            <a:r>
              <a:rPr lang="en-US" altLang="zh-CN" dirty="0">
                <a:latin typeface="微软雅黑 Light" panose="020B0502040204020203" pitchFamily="34" charset="-122"/>
                <a:ea typeface="微软雅黑 Light" panose="020B0502040204020203" pitchFamily="34" charset="-122"/>
              </a:rPr>
              <a:t>(F. Lacroix) </a:t>
            </a:r>
            <a:r>
              <a:rPr lang="zh-CN" altLang="en-US" dirty="0">
                <a:latin typeface="微软雅黑 Light" panose="020B0502040204020203" pitchFamily="34" charset="-122"/>
                <a:ea typeface="微软雅黑 Light" panose="020B0502040204020203" pitchFamily="34" charset="-122"/>
              </a:rPr>
              <a:t>、蒙日</a:t>
            </a:r>
            <a:r>
              <a:rPr lang="en-US" altLang="zh-CN" dirty="0">
                <a:latin typeface="微软雅黑 Light" panose="020B0502040204020203" pitchFamily="34" charset="-122"/>
                <a:ea typeface="微软雅黑 Light" panose="020B0502040204020203" pitchFamily="34" charset="-122"/>
              </a:rPr>
              <a:t>(G. Monge)</a:t>
            </a:r>
            <a:r>
              <a:rPr lang="zh-CN" altLang="en-US" dirty="0">
                <a:latin typeface="微软雅黑 Light" panose="020B0502040204020203" pitchFamily="34" charset="-122"/>
                <a:ea typeface="微软雅黑 Light" panose="020B0502040204020203" pitchFamily="34" charset="-122"/>
              </a:rPr>
              <a:t>和拉普拉斯</a:t>
            </a:r>
            <a:r>
              <a:rPr lang="en-US" altLang="zh-CN" dirty="0">
                <a:latin typeface="微软雅黑 Light" panose="020B0502040204020203" pitchFamily="34" charset="-122"/>
                <a:ea typeface="微软雅黑 Light" panose="020B0502040204020203" pitchFamily="34" charset="-122"/>
              </a:rPr>
              <a:t>(P. S. de Laplace)</a:t>
            </a:r>
            <a:r>
              <a:rPr lang="zh-CN" altLang="en-US" dirty="0">
                <a:latin typeface="微软雅黑 Light" panose="020B0502040204020203" pitchFamily="34" charset="-122"/>
                <a:ea typeface="微软雅黑 Light" panose="020B0502040204020203" pitchFamily="34" charset="-122"/>
              </a:rPr>
              <a:t>都赞成发表这篇论文，但是拉格朗日</a:t>
            </a:r>
            <a:r>
              <a:rPr lang="en-US" altLang="zh-CN" dirty="0">
                <a:latin typeface="微软雅黑 Light" panose="020B0502040204020203" pitchFamily="34" charset="-122"/>
                <a:ea typeface="微软雅黑 Light" panose="020B0502040204020203" pitchFamily="34" charset="-122"/>
              </a:rPr>
              <a:t>(J. L. Lagrange)</a:t>
            </a:r>
            <a:r>
              <a:rPr lang="zh-CN" altLang="en-US" dirty="0">
                <a:latin typeface="微软雅黑 Light" panose="020B0502040204020203" pitchFamily="34" charset="-122"/>
                <a:ea typeface="微软雅黑 Light" panose="020B0502040204020203" pitchFamily="34" charset="-122"/>
              </a:rPr>
              <a:t>坚持拒绝傅里叶提出的这一套三角级数理论，因为在他看来，三角级数的适用范围及其有限，不可能把具有例如导数不连续的信号表现出来（当然，拉格朗日也并没有说错，因为在用三角级数近似导数不连续信号时，在不可导点附近会出现“吉布斯现象”</a:t>
            </a:r>
            <a:endParaRPr lang="en-US" altLang="zh-CN" dirty="0">
              <a:latin typeface="微软雅黑 Light" panose="020B0502040204020203" pitchFamily="34" charset="-122"/>
              <a:ea typeface="微软雅黑 Light" panose="020B0502040204020203" pitchFamily="34" charset="-122"/>
            </a:endParaRPr>
          </a:p>
          <a:p>
            <a:pPr>
              <a:lnSpc>
                <a:spcPct val="120000"/>
              </a:lnSpc>
            </a:pPr>
            <a:r>
              <a:rPr lang="zh-CN" altLang="en-US" dirty="0">
                <a:latin typeface="微软雅黑 Light" panose="020B0502040204020203" pitchFamily="34" charset="-122"/>
                <a:ea typeface="微软雅黑 Light" panose="020B0502040204020203" pitchFamily="34" charset="-122"/>
              </a:rPr>
              <a:t>由于拉格朗日的强烈反对，导致傅里叶的这篇论文从未发表。在几次尝试让法国学院接受和出版他的论文后，傅里叶着手撰写他作品的另一个版本。</a:t>
            </a:r>
            <a:r>
              <a:rPr lang="en-US" altLang="zh-CN" dirty="0">
                <a:latin typeface="微软雅黑 Light" panose="020B0502040204020203" pitchFamily="34" charset="-122"/>
                <a:ea typeface="微软雅黑 Light" panose="020B0502040204020203" pitchFamily="34" charset="-122"/>
              </a:rPr>
              <a:t>1822</a:t>
            </a:r>
            <a:r>
              <a:rPr lang="zh-CN" altLang="en-US" dirty="0">
                <a:latin typeface="微软雅黑 Light" panose="020B0502040204020203" pitchFamily="34" charset="-122"/>
                <a:ea typeface="微软雅黑 Light" panose="020B0502040204020203" pitchFamily="34" charset="-122"/>
              </a:rPr>
              <a:t>年，傅里叶将这套理论写在了他的著作</a:t>
            </a:r>
            <a:r>
              <a:rPr lang="en-US" altLang="zh-CN" dirty="0">
                <a:latin typeface="微软雅黑 Light" panose="020B0502040204020203" pitchFamily="34" charset="-122"/>
                <a:ea typeface="微软雅黑 Light" panose="020B0502040204020203" pitchFamily="34" charset="-122"/>
              </a:rPr>
              <a:t>:《</a:t>
            </a:r>
            <a:r>
              <a:rPr lang="zh-CN" altLang="en-US" dirty="0">
                <a:latin typeface="微软雅黑 Light" panose="020B0502040204020203" pitchFamily="34" charset="-122"/>
                <a:ea typeface="微软雅黑 Light" panose="020B0502040204020203" pitchFamily="34" charset="-122"/>
              </a:rPr>
              <a:t>热的解析理论</a:t>
            </a:r>
            <a:r>
              <a:rPr lang="en-US" altLang="zh-CN" dirty="0">
                <a:latin typeface="微软雅黑 Light" panose="020B0502040204020203" pitchFamily="34" charset="-122"/>
                <a:ea typeface="微软雅黑 Light" panose="020B0502040204020203" pitchFamily="34" charset="-122"/>
              </a:rPr>
              <a:t>》</a:t>
            </a:r>
            <a:r>
              <a:rPr lang="zh-CN" altLang="en-US" dirty="0">
                <a:latin typeface="微软雅黑 Light" panose="020B0502040204020203" pitchFamily="34" charset="-122"/>
                <a:ea typeface="微软雅黑 Light" panose="020B0502040204020203" pitchFamily="34" charset="-122"/>
              </a:rPr>
              <a:t>之中。这距离他首次提出该理论已经过去了整整</a:t>
            </a:r>
            <a:r>
              <a:rPr lang="en-US" altLang="zh-CN" dirty="0">
                <a:latin typeface="微软雅黑 Light" panose="020B0502040204020203" pitchFamily="34" charset="-122"/>
                <a:ea typeface="微软雅黑 Light" panose="020B0502040204020203" pitchFamily="34" charset="-122"/>
              </a:rPr>
              <a:t>15</a:t>
            </a:r>
            <a:r>
              <a:rPr lang="zh-CN" altLang="en-US" dirty="0">
                <a:latin typeface="微软雅黑 Light" panose="020B0502040204020203" pitchFamily="34" charset="-122"/>
                <a:ea typeface="微软雅黑 Light" panose="020B0502040204020203" pitchFamily="34" charset="-122"/>
              </a:rPr>
              <a:t>年。</a:t>
            </a:r>
          </a:p>
        </p:txBody>
      </p:sp>
      <p:sp>
        <p:nvSpPr>
          <p:cNvPr id="4" name="矩形 3">
            <a:extLst>
              <a:ext uri="{FF2B5EF4-FFF2-40B4-BE49-F238E27FC236}">
                <a16:creationId xmlns:a16="http://schemas.microsoft.com/office/drawing/2014/main" id="{F85D478E-6E50-424D-8BBE-2761B9B5647D}"/>
              </a:ext>
            </a:extLst>
          </p:cNvPr>
          <p:cNvSpPr/>
          <p:nvPr/>
        </p:nvSpPr>
        <p:spPr>
          <a:xfrm>
            <a:off x="316421" y="6416452"/>
            <a:ext cx="7608379" cy="369332"/>
          </a:xfrm>
          <a:prstGeom prst="rect">
            <a:avLst/>
          </a:prstGeom>
        </p:spPr>
        <p:txBody>
          <a:bodyPr wrap="square">
            <a:spAutoFit/>
          </a:bodyPr>
          <a:lstStyle/>
          <a:p>
            <a:r>
              <a:rPr lang="zh-CN" altLang="en-US" dirty="0">
                <a:hlinkClick r:id="rId2"/>
              </a:rPr>
              <a:t>https://zhuanlan.zhihu.com/p/48305950</a:t>
            </a:r>
            <a:r>
              <a:rPr lang="zh-CN" altLang="en-US" dirty="0"/>
              <a:t> 用户：</a:t>
            </a:r>
            <a:r>
              <a:rPr lang="zh-CN" altLang="en-US" dirty="0">
                <a:hlinkClick r:id="rId3"/>
              </a:rPr>
              <a:t>李狗嗨</a:t>
            </a:r>
            <a:endParaRPr lang="zh-CN" altLang="en-US" dirty="0"/>
          </a:p>
        </p:txBody>
      </p:sp>
    </p:spTree>
    <p:extLst>
      <p:ext uri="{BB962C8B-B14F-4D97-AF65-F5344CB8AC3E}">
        <p14:creationId xmlns:p14="http://schemas.microsoft.com/office/powerpoint/2010/main" val="120701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74DE9D-93D6-4048-B815-A63106A549B4}"/>
              </a:ext>
            </a:extLst>
          </p:cNvPr>
          <p:cNvSpPr>
            <a:spLocks noGrp="1"/>
          </p:cNvSpPr>
          <p:nvPr>
            <p:ph type="title"/>
          </p:nvPr>
        </p:nvSpPr>
        <p:spPr/>
        <p:txBody>
          <a:bodyPr/>
          <a:lstStyle/>
          <a:p>
            <a:r>
              <a:rPr lang="en-US" altLang="zh-CN" dirty="0"/>
              <a:t>Fourier series</a:t>
            </a:r>
            <a:endParaRPr lang="zh-CN" altLang="en-US" dirty="0"/>
          </a:p>
        </p:txBody>
      </p:sp>
      <p:pic>
        <p:nvPicPr>
          <p:cNvPr id="5" name="内容占位符 4">
            <a:extLst>
              <a:ext uri="{FF2B5EF4-FFF2-40B4-BE49-F238E27FC236}">
                <a16:creationId xmlns:a16="http://schemas.microsoft.com/office/drawing/2014/main" id="{C564E42F-779D-4064-8502-6995EED4CAD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79135" y="1767197"/>
            <a:ext cx="7230447" cy="4362370"/>
          </a:xfrm>
        </p:spPr>
      </p:pic>
      <p:sp>
        <p:nvSpPr>
          <p:cNvPr id="6" name="矩形 5">
            <a:extLst>
              <a:ext uri="{FF2B5EF4-FFF2-40B4-BE49-F238E27FC236}">
                <a16:creationId xmlns:a16="http://schemas.microsoft.com/office/drawing/2014/main" id="{EF005725-7F71-4363-A257-5268AA5ADD81}"/>
              </a:ext>
            </a:extLst>
          </p:cNvPr>
          <p:cNvSpPr/>
          <p:nvPr/>
        </p:nvSpPr>
        <p:spPr>
          <a:xfrm>
            <a:off x="174171" y="6419224"/>
            <a:ext cx="8636000" cy="369332"/>
          </a:xfrm>
          <a:prstGeom prst="rect">
            <a:avLst/>
          </a:prstGeom>
        </p:spPr>
        <p:txBody>
          <a:bodyPr wrap="square">
            <a:spAutoFit/>
          </a:bodyPr>
          <a:lstStyle/>
          <a:p>
            <a:r>
              <a:rPr lang="zh-CN" altLang="en-US" dirty="0"/>
              <a:t>https://baijiahao.baidu.com/s?id=1636833728798493906&amp;wfr=spider&amp;for=pc</a:t>
            </a:r>
          </a:p>
        </p:txBody>
      </p:sp>
    </p:spTree>
    <p:extLst>
      <p:ext uri="{BB962C8B-B14F-4D97-AF65-F5344CB8AC3E}">
        <p14:creationId xmlns:p14="http://schemas.microsoft.com/office/powerpoint/2010/main" val="173528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1147B9-6217-4209-980E-430FB3B3EDC3}"/>
              </a:ext>
            </a:extLst>
          </p:cNvPr>
          <p:cNvSpPr>
            <a:spLocks noGrp="1"/>
          </p:cNvSpPr>
          <p:nvPr>
            <p:ph type="title"/>
          </p:nvPr>
        </p:nvSpPr>
        <p:spPr/>
        <p:txBody>
          <a:bodyPr/>
          <a:lstStyle/>
          <a:p>
            <a:r>
              <a:rPr lang="en-US" altLang="zh-CN" dirty="0"/>
              <a:t>Fourier series</a:t>
            </a:r>
            <a:endParaRPr lang="zh-CN" altLang="en-US" dirty="0"/>
          </a:p>
        </p:txBody>
      </p:sp>
      <p:pic>
        <p:nvPicPr>
          <p:cNvPr id="5" name="内容占位符 4">
            <a:extLst>
              <a:ext uri="{FF2B5EF4-FFF2-40B4-BE49-F238E27FC236}">
                <a16:creationId xmlns:a16="http://schemas.microsoft.com/office/drawing/2014/main" id="{E0A805E2-7A02-45E7-8F1A-F0A08512196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32757" y="2381445"/>
            <a:ext cx="4762500" cy="2381250"/>
          </a:xfrm>
        </p:spPr>
      </p:pic>
      <p:sp>
        <p:nvSpPr>
          <p:cNvPr id="10" name="矩形 9">
            <a:extLst>
              <a:ext uri="{FF2B5EF4-FFF2-40B4-BE49-F238E27FC236}">
                <a16:creationId xmlns:a16="http://schemas.microsoft.com/office/drawing/2014/main" id="{3708CD37-31F9-4014-B952-64C5D72EFAE8}"/>
              </a:ext>
            </a:extLst>
          </p:cNvPr>
          <p:cNvSpPr/>
          <p:nvPr/>
        </p:nvSpPr>
        <p:spPr>
          <a:xfrm>
            <a:off x="174171" y="6419224"/>
            <a:ext cx="8636000" cy="369332"/>
          </a:xfrm>
          <a:prstGeom prst="rect">
            <a:avLst/>
          </a:prstGeom>
        </p:spPr>
        <p:txBody>
          <a:bodyPr wrap="square">
            <a:spAutoFit/>
          </a:bodyPr>
          <a:lstStyle/>
          <a:p>
            <a:r>
              <a:rPr lang="zh-CN" altLang="en-US" dirty="0"/>
              <a:t>https://baijiahao.baidu.com/s?id=1636833728798493906&amp;wfr=spider&amp;for=pc</a:t>
            </a:r>
          </a:p>
        </p:txBody>
      </p:sp>
    </p:spTree>
    <p:extLst>
      <p:ext uri="{BB962C8B-B14F-4D97-AF65-F5344CB8AC3E}">
        <p14:creationId xmlns:p14="http://schemas.microsoft.com/office/powerpoint/2010/main" val="2985604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1147B9-6217-4209-980E-430FB3B3EDC3}"/>
              </a:ext>
            </a:extLst>
          </p:cNvPr>
          <p:cNvSpPr>
            <a:spLocks noGrp="1"/>
          </p:cNvSpPr>
          <p:nvPr>
            <p:ph type="title"/>
          </p:nvPr>
        </p:nvSpPr>
        <p:spPr/>
        <p:txBody>
          <a:bodyPr/>
          <a:lstStyle/>
          <a:p>
            <a:r>
              <a:rPr lang="en-US" altLang="zh-CN" dirty="0"/>
              <a:t>Fourier series</a:t>
            </a:r>
            <a:endParaRPr lang="zh-CN" altLang="en-US" dirty="0"/>
          </a:p>
        </p:txBody>
      </p:sp>
      <p:pic>
        <p:nvPicPr>
          <p:cNvPr id="7" name="图片 6">
            <a:extLst>
              <a:ext uri="{FF2B5EF4-FFF2-40B4-BE49-F238E27FC236}">
                <a16:creationId xmlns:a16="http://schemas.microsoft.com/office/drawing/2014/main" id="{47DBA483-872A-4435-BF49-E51A5DC4DC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4750" y="2170988"/>
            <a:ext cx="4762500" cy="2381250"/>
          </a:xfrm>
          <a:prstGeom prst="rect">
            <a:avLst/>
          </a:prstGeom>
        </p:spPr>
      </p:pic>
      <p:sp>
        <p:nvSpPr>
          <p:cNvPr id="10" name="矩形 9">
            <a:extLst>
              <a:ext uri="{FF2B5EF4-FFF2-40B4-BE49-F238E27FC236}">
                <a16:creationId xmlns:a16="http://schemas.microsoft.com/office/drawing/2014/main" id="{3708CD37-31F9-4014-B952-64C5D72EFAE8}"/>
              </a:ext>
            </a:extLst>
          </p:cNvPr>
          <p:cNvSpPr/>
          <p:nvPr/>
        </p:nvSpPr>
        <p:spPr>
          <a:xfrm>
            <a:off x="174171" y="6419224"/>
            <a:ext cx="8636000" cy="369332"/>
          </a:xfrm>
          <a:prstGeom prst="rect">
            <a:avLst/>
          </a:prstGeom>
        </p:spPr>
        <p:txBody>
          <a:bodyPr wrap="square">
            <a:spAutoFit/>
          </a:bodyPr>
          <a:lstStyle/>
          <a:p>
            <a:r>
              <a:rPr lang="zh-CN" altLang="en-US" dirty="0"/>
              <a:t>https://baijiahao.baidu.com/s?id=1636833728798493906&amp;wfr=spider&amp;for=pc</a:t>
            </a:r>
          </a:p>
        </p:txBody>
      </p:sp>
    </p:spTree>
    <p:extLst>
      <p:ext uri="{BB962C8B-B14F-4D97-AF65-F5344CB8AC3E}">
        <p14:creationId xmlns:p14="http://schemas.microsoft.com/office/powerpoint/2010/main" val="3995424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EB7A96D0-C17E-4792-BFFE-DF06FA47CD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2760" y="2357599"/>
            <a:ext cx="4762500" cy="2381250"/>
          </a:xfrm>
          <a:prstGeom prst="rect">
            <a:avLst/>
          </a:prstGeom>
        </p:spPr>
      </p:pic>
      <p:sp>
        <p:nvSpPr>
          <p:cNvPr id="2" name="标题 1">
            <a:extLst>
              <a:ext uri="{FF2B5EF4-FFF2-40B4-BE49-F238E27FC236}">
                <a16:creationId xmlns:a16="http://schemas.microsoft.com/office/drawing/2014/main" id="{6A1147B9-6217-4209-980E-430FB3B3EDC3}"/>
              </a:ext>
            </a:extLst>
          </p:cNvPr>
          <p:cNvSpPr>
            <a:spLocks noGrp="1"/>
          </p:cNvSpPr>
          <p:nvPr>
            <p:ph type="title"/>
          </p:nvPr>
        </p:nvSpPr>
        <p:spPr/>
        <p:txBody>
          <a:bodyPr/>
          <a:lstStyle/>
          <a:p>
            <a:r>
              <a:rPr lang="en-US" altLang="zh-CN" dirty="0"/>
              <a:t>Fourier series</a:t>
            </a:r>
            <a:endParaRPr lang="zh-CN" altLang="en-US" dirty="0"/>
          </a:p>
        </p:txBody>
      </p:sp>
      <p:sp>
        <p:nvSpPr>
          <p:cNvPr id="10" name="矩形 9">
            <a:extLst>
              <a:ext uri="{FF2B5EF4-FFF2-40B4-BE49-F238E27FC236}">
                <a16:creationId xmlns:a16="http://schemas.microsoft.com/office/drawing/2014/main" id="{3708CD37-31F9-4014-B952-64C5D72EFAE8}"/>
              </a:ext>
            </a:extLst>
          </p:cNvPr>
          <p:cNvSpPr/>
          <p:nvPr/>
        </p:nvSpPr>
        <p:spPr>
          <a:xfrm>
            <a:off x="174171" y="6419224"/>
            <a:ext cx="8636000" cy="369332"/>
          </a:xfrm>
          <a:prstGeom prst="rect">
            <a:avLst/>
          </a:prstGeom>
        </p:spPr>
        <p:txBody>
          <a:bodyPr wrap="square">
            <a:spAutoFit/>
          </a:bodyPr>
          <a:lstStyle/>
          <a:p>
            <a:r>
              <a:rPr lang="zh-CN" altLang="en-US" dirty="0"/>
              <a:t>https://baijiahao.baidu.com/s?id=1636833728798493906&amp;wfr=spider&amp;for=pc</a:t>
            </a:r>
          </a:p>
        </p:txBody>
      </p:sp>
    </p:spTree>
    <p:extLst>
      <p:ext uri="{BB962C8B-B14F-4D97-AF65-F5344CB8AC3E}">
        <p14:creationId xmlns:p14="http://schemas.microsoft.com/office/powerpoint/2010/main" val="1532610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6AD778-011C-42B2-A5B3-01503E816EE1}"/>
              </a:ext>
            </a:extLst>
          </p:cNvPr>
          <p:cNvSpPr>
            <a:spLocks noGrp="1"/>
          </p:cNvSpPr>
          <p:nvPr>
            <p:ph type="title"/>
          </p:nvPr>
        </p:nvSpPr>
        <p:spPr/>
        <p:txBody>
          <a:bodyPr/>
          <a:lstStyle/>
          <a:p>
            <a:r>
              <a:rPr lang="zh-CN" altLang="en-US" dirty="0"/>
              <a:t>例子</a:t>
            </a:r>
          </a:p>
        </p:txBody>
      </p:sp>
      <p:sp>
        <p:nvSpPr>
          <p:cNvPr id="3" name="内容占位符 2">
            <a:extLst>
              <a:ext uri="{FF2B5EF4-FFF2-40B4-BE49-F238E27FC236}">
                <a16:creationId xmlns:a16="http://schemas.microsoft.com/office/drawing/2014/main" id="{67CF79D0-1F99-4416-9A76-371D621EE264}"/>
              </a:ext>
            </a:extLst>
          </p:cNvPr>
          <p:cNvSpPr>
            <a:spLocks noGrp="1"/>
          </p:cNvSpPr>
          <p:nvPr>
            <p:ph idx="1"/>
          </p:nvPr>
        </p:nvSpPr>
        <p:spPr/>
        <p:txBody>
          <a:bodyPr/>
          <a:lstStyle/>
          <a:p>
            <a:pPr>
              <a:lnSpc>
                <a:spcPct val="100000"/>
              </a:lnSpc>
            </a:pPr>
            <a:r>
              <a:rPr lang="zh-CN" altLang="en-US" dirty="0"/>
              <a:t>假设某商人打算投资一个商铺，于是他派手下一个年轻人小王去商铺门口蹲点，记录每个小时的客流量，看生意好不好，是否值得投资。年轻人做如下汇报：</a:t>
            </a:r>
            <a:endParaRPr lang="en-US" altLang="zh-CN" dirty="0"/>
          </a:p>
          <a:p>
            <a:pPr>
              <a:lnSpc>
                <a:spcPct val="100000"/>
              </a:lnSpc>
            </a:pPr>
            <a:r>
              <a:rPr lang="zh-CN" altLang="en-US" dirty="0"/>
              <a:t>“ 老板，上午</a:t>
            </a:r>
            <a:r>
              <a:rPr lang="en-US" altLang="zh-CN" dirty="0"/>
              <a:t>6</a:t>
            </a:r>
            <a:r>
              <a:rPr lang="zh-CN" altLang="en-US" dirty="0"/>
              <a:t>点，有</a:t>
            </a:r>
            <a:r>
              <a:rPr lang="en-US" altLang="zh-CN" dirty="0"/>
              <a:t>10</a:t>
            </a:r>
            <a:r>
              <a:rPr lang="zh-CN" altLang="en-US" dirty="0"/>
              <a:t>个客人，</a:t>
            </a:r>
            <a:r>
              <a:rPr lang="en-US" altLang="zh-CN" dirty="0"/>
              <a:t>7</a:t>
            </a:r>
            <a:r>
              <a:rPr lang="zh-CN" altLang="en-US" dirty="0"/>
              <a:t>点有</a:t>
            </a:r>
            <a:r>
              <a:rPr lang="en-US" altLang="zh-CN" dirty="0"/>
              <a:t>5</a:t>
            </a:r>
            <a:r>
              <a:rPr lang="zh-CN" altLang="en-US" dirty="0"/>
              <a:t>个，</a:t>
            </a:r>
            <a:r>
              <a:rPr lang="en-US" altLang="zh-CN" dirty="0"/>
              <a:t>8</a:t>
            </a:r>
            <a:r>
              <a:rPr lang="zh-CN" altLang="en-US" dirty="0"/>
              <a:t>点有</a:t>
            </a:r>
            <a:r>
              <a:rPr lang="en-US" altLang="zh-CN" dirty="0"/>
              <a:t>9</a:t>
            </a:r>
            <a:r>
              <a:rPr lang="zh-CN" altLang="en-US" dirty="0"/>
              <a:t>个</a:t>
            </a:r>
            <a:r>
              <a:rPr lang="en-US" altLang="zh-CN" dirty="0"/>
              <a:t>......"</a:t>
            </a:r>
            <a:r>
              <a:rPr lang="zh-CN" altLang="en-US" dirty="0"/>
              <a:t>。</a:t>
            </a:r>
            <a:endParaRPr lang="en-US" altLang="zh-CN" dirty="0"/>
          </a:p>
          <a:p>
            <a:pPr>
              <a:lnSpc>
                <a:spcPct val="100000"/>
              </a:lnSpc>
            </a:pPr>
            <a:r>
              <a:rPr lang="zh-CN" altLang="en-US" dirty="0"/>
              <a:t>老板打断他：“小王，不需要那么细致，我只要你回答我这几个问题。</a:t>
            </a:r>
            <a:endParaRPr lang="en-US" altLang="zh-CN" dirty="0"/>
          </a:p>
          <a:p>
            <a:pPr>
              <a:lnSpc>
                <a:spcPct val="100000"/>
              </a:lnSpc>
            </a:pPr>
            <a:endParaRPr lang="en-US" altLang="zh-CN" dirty="0"/>
          </a:p>
          <a:p>
            <a:pPr>
              <a:lnSpc>
                <a:spcPct val="100000"/>
              </a:lnSpc>
            </a:pPr>
            <a:endParaRPr lang="zh-CN" altLang="en-US" dirty="0"/>
          </a:p>
        </p:txBody>
      </p:sp>
      <p:sp>
        <p:nvSpPr>
          <p:cNvPr id="4" name="矩形 3">
            <a:extLst>
              <a:ext uri="{FF2B5EF4-FFF2-40B4-BE49-F238E27FC236}">
                <a16:creationId xmlns:a16="http://schemas.microsoft.com/office/drawing/2014/main" id="{986DAC74-CAA0-4EA7-A558-7F0761661554}"/>
              </a:ext>
            </a:extLst>
          </p:cNvPr>
          <p:cNvSpPr/>
          <p:nvPr/>
        </p:nvSpPr>
        <p:spPr>
          <a:xfrm>
            <a:off x="130629" y="6412024"/>
            <a:ext cx="10087428" cy="369332"/>
          </a:xfrm>
          <a:prstGeom prst="rect">
            <a:avLst/>
          </a:prstGeom>
        </p:spPr>
        <p:txBody>
          <a:bodyPr wrap="square">
            <a:spAutoFit/>
          </a:bodyPr>
          <a:lstStyle/>
          <a:p>
            <a:r>
              <a:rPr lang="zh-CN" altLang="en-US" dirty="0"/>
              <a:t>改编自作者：</a:t>
            </a:r>
            <a:r>
              <a:rPr lang="en-US" altLang="zh-CN" dirty="0"/>
              <a:t>zweig123</a:t>
            </a:r>
            <a:r>
              <a:rPr lang="zh-CN" altLang="en-US" dirty="0"/>
              <a:t>， 链接：</a:t>
            </a:r>
            <a:r>
              <a:rPr lang="en-US" altLang="zh-CN" dirty="0"/>
              <a:t>https://www.zhihu.com/question/30242595/answer/174579992</a:t>
            </a:r>
            <a:endParaRPr lang="zh-CN" altLang="en-US" dirty="0"/>
          </a:p>
        </p:txBody>
      </p:sp>
    </p:spTree>
    <p:extLst>
      <p:ext uri="{BB962C8B-B14F-4D97-AF65-F5344CB8AC3E}">
        <p14:creationId xmlns:p14="http://schemas.microsoft.com/office/powerpoint/2010/main" val="94442249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1093</TotalTime>
  <Words>1235</Words>
  <Application>Microsoft Office PowerPoint</Application>
  <PresentationFormat>宽屏</PresentationFormat>
  <Paragraphs>62</Paragraphs>
  <Slides>12</Slides>
  <Notes>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vt:i4>
      </vt:variant>
    </vt:vector>
  </HeadingPairs>
  <TitlesOfParts>
    <vt:vector size="18" baseType="lpstr">
      <vt:lpstr>微软雅黑 Light</vt:lpstr>
      <vt:lpstr>等线</vt:lpstr>
      <vt:lpstr>等线 Light</vt:lpstr>
      <vt:lpstr>Arial</vt:lpstr>
      <vt:lpstr>Cambria Math</vt:lpstr>
      <vt:lpstr>Office 主题​​</vt:lpstr>
      <vt:lpstr>Lecture 2: Generalization and frequency perspective</vt:lpstr>
      <vt:lpstr>Fourier analysis</vt:lpstr>
      <vt:lpstr>Fourier</vt:lpstr>
      <vt:lpstr>Fourier</vt:lpstr>
      <vt:lpstr>Fourier series</vt:lpstr>
      <vt:lpstr>Fourier series</vt:lpstr>
      <vt:lpstr>Fourier series</vt:lpstr>
      <vt:lpstr>Fourier series</vt:lpstr>
      <vt:lpstr>例子</vt:lpstr>
      <vt:lpstr>信息分解</vt:lpstr>
      <vt:lpstr>Interpretation through Basis</vt:lpstr>
      <vt:lpstr>Inner product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Generalization and frequency perspective</dc:title>
  <dc:creator>zhiqin xu</dc:creator>
  <cp:lastModifiedBy>zhiqin xu</cp:lastModifiedBy>
  <cp:revision>14</cp:revision>
  <dcterms:created xsi:type="dcterms:W3CDTF">2020-02-24T05:36:35Z</dcterms:created>
  <dcterms:modified xsi:type="dcterms:W3CDTF">2020-02-25T13:31:10Z</dcterms:modified>
</cp:coreProperties>
</file>