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020" r:id="rId2"/>
    <p:sldId id="2021" r:id="rId3"/>
    <p:sldId id="2024" r:id="rId4"/>
    <p:sldId id="2025" r:id="rId5"/>
    <p:sldId id="2029" r:id="rId6"/>
    <p:sldId id="2030" r:id="rId7"/>
    <p:sldId id="2028" r:id="rId8"/>
    <p:sldId id="2026" r:id="rId9"/>
    <p:sldId id="203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FEA04-CCB6-4FA9-9FF4-83C337568955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9690-251A-420E-A5C2-CFC83DD226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74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956A9-70EE-4EE7-A7DB-3D86AFEBFF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34" y="5815086"/>
            <a:ext cx="2469674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70056"/>
            <a:ext cx="105156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38200" y="5034522"/>
            <a:ext cx="105156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9" b="18327"/>
          <a:stretch>
            <a:fillRect/>
          </a:stretch>
        </p:blipFill>
        <p:spPr>
          <a:xfrm>
            <a:off x="0" y="-38131"/>
            <a:ext cx="12192000" cy="359845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56032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117786"/>
      </p:ext>
    </p:extLst>
  </p:cSld>
  <p:clrMapOvr>
    <a:masterClrMapping/>
  </p:clrMapOvr>
  <p:transition>
    <p:fade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11000037" y="313203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6381752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595421" y="313203"/>
            <a:ext cx="649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859" y="975600"/>
            <a:ext cx="11421927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12192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11000035" y="313201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12192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90717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49859" y="960117"/>
            <a:ext cx="5376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12192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6381752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381751" y="958297"/>
            <a:ext cx="5376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1550505"/>
            <a:ext cx="12192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39815"/>
      </p:ext>
    </p:extLst>
  </p:cSld>
  <p:clrMapOvr>
    <a:masterClrMapping/>
  </p:clrMapOvr>
  <p:transition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11000037" y="313203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49859" y="960117"/>
            <a:ext cx="5376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12192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6381752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381751" y="958297"/>
            <a:ext cx="5376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595421" y="313203"/>
            <a:ext cx="649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11000035" y="313201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 flipV="1">
            <a:off x="0" y="1550505"/>
            <a:ext cx="12192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039486"/>
      </p:ext>
    </p:extLst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15" y="5815086"/>
            <a:ext cx="3278293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5500" y="4006448"/>
            <a:ext cx="11100025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25500" y="5245249"/>
            <a:ext cx="7760477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12192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625500" y="5815087"/>
            <a:ext cx="5545667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12192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192267"/>
      </p:ext>
    </p:extLst>
  </p:cSld>
  <p:clrMapOvr>
    <a:masterClrMapping/>
  </p:clrMapOvr>
  <p:transition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55" y="2877781"/>
            <a:ext cx="12269255" cy="31313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" y="4737210"/>
            <a:ext cx="3486265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1552218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64076878"/>
      </p:ext>
    </p:extLst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531952"/>
      </p:ext>
    </p:extLst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12192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658702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699" y="974280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12192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28464"/>
      </p:ext>
    </p:extLst>
  </p:cSld>
  <p:clrMapOvr>
    <a:masterClrMapping/>
  </p:clrMapOvr>
  <p:transition>
    <p:fad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12192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658702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2" y="975603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00003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/>
          <p:nvPr/>
        </p:nvSpPr>
        <p:spPr>
          <a:xfrm>
            <a:off x="11596802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t>‹#›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12192000" cy="33680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11000035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/>
          <p:nvPr userDrawn="1"/>
        </p:nvSpPr>
        <p:spPr>
          <a:xfrm>
            <a:off x="115968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84522373"/>
      </p:ext>
    </p:extLst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12192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726" y="6100774"/>
            <a:ext cx="2611396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2" y="235137"/>
            <a:ext cx="8632687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12192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821680"/>
            <a:ext cx="12192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519" y="6100774"/>
            <a:ext cx="2143761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12192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89191"/>
      </p:ext>
    </p:extLst>
  </p:cSld>
  <p:clrMapOvr>
    <a:masterClrMapping/>
  </p:clrMapOvr>
  <p:transition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2" y="975603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12192000" cy="336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12192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24964"/>
      </p:ext>
    </p:extLst>
  </p:cSld>
  <p:clrMapOvr>
    <a:masterClrMapping/>
  </p:clrMapOvr>
  <p:transition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2" y="975603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00003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/>
          <p:nvPr/>
        </p:nvSpPr>
        <p:spPr>
          <a:xfrm>
            <a:off x="11595422" y="311755"/>
            <a:ext cx="596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t>‹#›</a:t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12192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11000035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/>
          <p:nvPr userDrawn="1"/>
        </p:nvSpPr>
        <p:spPr>
          <a:xfrm>
            <a:off x="11595421" y="311755"/>
            <a:ext cx="596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t>‹#›</a:t>
            </a:fld>
            <a:endParaRPr lang="zh-CN" altLang="en-US" sz="1200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12192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97260"/>
      </p:ext>
    </p:extLst>
  </p:cSld>
  <p:clrMapOvr>
    <a:masterClrMapping/>
  </p:clrMapOvr>
  <p:transition>
    <p:fad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627472163"/>
      </p:ext>
    </p:extLst>
  </p:cSld>
  <p:clrMapOvr>
    <a:masterClrMapping/>
  </p:clrMapOvr>
  <p:transition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1100003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596802" y="313203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1000035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3504121"/>
      </p:ext>
    </p:extLst>
  </p:cSld>
  <p:clrMapOvr>
    <a:masterClrMapping/>
  </p:clrMapOvr>
  <p:transition>
    <p:fade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6381752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860" y="975600"/>
            <a:ext cx="1140822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12192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12192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86357"/>
      </p:ext>
    </p:extLst>
  </p:cSld>
  <p:clrMapOvr>
    <a:masterClrMapping/>
  </p:clrMapOvr>
  <p:transition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51293" y="807632"/>
            <a:ext cx="1112056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5813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5204" y="4865763"/>
            <a:ext cx="12136795" cy="8986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0" dirty="0">
                <a:latin typeface="锐字锐线梦想黑简1.0" panose="02010604000000000000" pitchFamily="2" charset="-122"/>
                <a:ea typeface="锐字锐线梦想黑简1.0" panose="02010604000000000000" pitchFamily="2" charset="-122"/>
                <a:cs typeface="Arial" panose="020B0604020202020204" pitchFamily="34" charset="0"/>
              </a:rPr>
              <a:t>本科生课程：统计计算与机器学习</a:t>
            </a:r>
            <a:br>
              <a:rPr lang="en-US" altLang="zh-CN" b="0" dirty="0">
                <a:latin typeface="锐字锐线梦想黑简1.0" panose="02010604000000000000" pitchFamily="2" charset="-122"/>
                <a:ea typeface="锐字锐线梦想黑简1.0" panose="02010604000000000000" pitchFamily="2" charset="-122"/>
                <a:cs typeface="Arial" panose="020B0604020202020204" pitchFamily="34" charset="0"/>
              </a:rPr>
            </a:br>
            <a:r>
              <a:rPr lang="en-US" altLang="zh-CN" sz="4400" b="0" dirty="0">
                <a:latin typeface="锐字锐线梦想黑简1.0" panose="02010604000000000000" pitchFamily="2" charset="-122"/>
                <a:ea typeface="锐字锐线梦想黑简1.0" panose="02010604000000000000" pitchFamily="2" charset="-122"/>
                <a:cs typeface="Arial" panose="020B0604020202020204" pitchFamily="34" charset="0"/>
              </a:rPr>
              <a:t>Lecture 6-3: Graph Convolutional Network</a:t>
            </a:r>
            <a:br>
              <a:rPr lang="en-US" altLang="zh-CN" b="0" dirty="0">
                <a:latin typeface="锐字锐线梦想黑简1.0" panose="02010604000000000000" pitchFamily="2" charset="-122"/>
                <a:ea typeface="锐字锐线梦想黑简1.0" panose="02010604000000000000" pitchFamily="2" charset="-122"/>
                <a:cs typeface="Arial" panose="020B0604020202020204" pitchFamily="34" charset="0"/>
              </a:rPr>
            </a:br>
            <a:br>
              <a:rPr lang="zh-CN" altLang="en-US" b="0" dirty="0">
                <a:latin typeface="锐字锐线梦想黑简1.0" panose="02010604000000000000" pitchFamily="2" charset="-122"/>
                <a:ea typeface="锐字锐线梦想黑简1.0" panose="02010604000000000000" pitchFamily="2" charset="-122"/>
                <a:cs typeface="Arial" panose="020B0604020202020204" pitchFamily="34" charset="0"/>
              </a:rPr>
            </a:br>
            <a:endParaRPr lang="zh-CN" altLang="en-US" sz="3195" dirty="0">
              <a:latin typeface="方正兰亭大黑_GBK" panose="02000000000000000000" charset="-122"/>
              <a:ea typeface="方正兰亭大黑_GBK" panose="02000000000000000000" charset="-122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656140" y="5764377"/>
            <a:ext cx="10515600" cy="604299"/>
          </a:xfrm>
        </p:spPr>
        <p:txBody>
          <a:bodyPr/>
          <a:lstStyle/>
          <a:p>
            <a:r>
              <a:rPr lang="zh-CN" altLang="en-US" sz="3200" b="1" dirty="0">
                <a:latin typeface="Britannic Bold" panose="020B0903060703020204" pitchFamily="34" charset="0"/>
                <a:ea typeface="方正正准黑简体" panose="02010600030101010101" pitchFamily="2" charset="-122"/>
                <a:cs typeface="Arial" panose="020B0604020202020204" pitchFamily="34" charset="0"/>
              </a:rPr>
              <a:t>许志钦 </a:t>
            </a:r>
            <a:endParaRPr lang="en-US" altLang="zh-CN" sz="3200" b="1" dirty="0">
              <a:latin typeface="Britannic Bold" panose="020B0903060703020204" pitchFamily="34" charset="0"/>
              <a:ea typeface="方正正准黑简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600" b="1" dirty="0">
                <a:latin typeface="Britannic Bold" panose="020B0903060703020204" pitchFamily="34" charset="0"/>
                <a:ea typeface="方正正准黑简体" panose="02010600030101010101" pitchFamily="2" charset="-122"/>
                <a:cs typeface="Arial" panose="020B0604020202020204" pitchFamily="34" charset="0"/>
              </a:rPr>
              <a:t>2020</a:t>
            </a:r>
            <a:r>
              <a:rPr lang="zh-CN" altLang="en-US" sz="3600" b="1" dirty="0">
                <a:latin typeface="Britannic Bold" panose="020B0903060703020204" pitchFamily="34" charset="0"/>
                <a:ea typeface="方正正准黑简体" panose="02010600030101010101" pitchFamily="2" charset="-122"/>
                <a:cs typeface="Arial" panose="020B0604020202020204" pitchFamily="34" charset="0"/>
              </a:rPr>
              <a:t>年春</a:t>
            </a:r>
            <a:endParaRPr sz="3600" b="1" dirty="0">
              <a:latin typeface="Britannic Bold" panose="020B0903060703020204" pitchFamily="34" charset="0"/>
              <a:ea typeface="方正正准黑简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CAA32E8-193B-4F6F-8F81-97148107010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大部分内容来自文章：</a:t>
            </a:r>
            <a:r>
              <a:rPr lang="en-US" altLang="zh-CN" dirty="0"/>
              <a:t>SEMI-SUPERVISED CLASSIFICATION WITH GRAPH CONVOLUTIONAL NETWORKS</a:t>
            </a:r>
            <a:r>
              <a:rPr lang="zh-CN" altLang="en-US" dirty="0"/>
              <a:t>，</a:t>
            </a:r>
            <a:r>
              <a:rPr lang="en-US" altLang="zh-CN" dirty="0"/>
              <a:t> Thomas N. </a:t>
            </a:r>
            <a:r>
              <a:rPr lang="en-US" altLang="zh-CN" dirty="0" err="1"/>
              <a:t>Kipf</a:t>
            </a:r>
            <a:r>
              <a:rPr lang="en-US" altLang="zh-CN" dirty="0"/>
              <a:t> and Max Welling. 2017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FEC3E96-5268-446D-B120-DD94DC8B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Slide information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11463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A58CC2D-02EF-4553-BCCA-8DD0DA166D1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分类问题</a:t>
                </a:r>
                <a:endParaRPr lang="en-US" altLang="zh-CN" dirty="0"/>
              </a:p>
              <a:p>
                <a:r>
                  <a:rPr lang="zh-CN" altLang="en-US" dirty="0"/>
                  <a:t>每个数据都有一定的特征，部分数据有标签</a:t>
                </a:r>
                <a:endParaRPr lang="en-US" altLang="zh-CN" dirty="0"/>
              </a:p>
              <a:p>
                <a:r>
                  <a:rPr lang="zh-CN" altLang="en-US" dirty="0"/>
                  <a:t>普通的神经网络，训练过程只能用到有标签的数据</a:t>
                </a:r>
                <a:endParaRPr lang="en-US" altLang="zh-CN" dirty="0"/>
              </a:p>
              <a:p>
                <a:r>
                  <a:rPr lang="zh-CN" altLang="en-US" dirty="0"/>
                  <a:t>如果不同数据之间有关系，那普通网络也不能利用这些关联</a:t>
                </a:r>
                <a:endParaRPr lang="en-US" altLang="zh-CN" dirty="0"/>
              </a:p>
              <a:p>
                <a:r>
                  <a:rPr lang="zh-CN" altLang="en-US" dirty="0"/>
                  <a:t>例子：社交网络成员的分类：大学生，中学生，小学生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每个会员有诸多特征：在线时间，常用设备，点赞频率，评论频率，发表状态频率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会员之间有关注关系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收集了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个会员，他们的关注关系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dirty="0"/>
                  <a:t>，以及特征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zh-CN" b="0" dirty="0"/>
              </a:p>
              <a:p>
                <a:pPr lvl="1"/>
                <a:r>
                  <a:rPr lang="zh-CN" altLang="en-US" dirty="0"/>
                  <a:t>其中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个会员的标签是清楚的，要预测其他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个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会员</m:t>
                    </m:r>
                  </m:oMath>
                </a14:m>
                <a:r>
                  <a:rPr lang="zh-CN" altLang="en-US" dirty="0"/>
                  <a:t>的标签</a:t>
                </a:r>
                <a:endParaRPr lang="en-US" altLang="zh-CN" dirty="0"/>
              </a:p>
              <a:p>
                <a:r>
                  <a:rPr lang="zh-CN" altLang="en-US" dirty="0"/>
                  <a:t>这是半监督学习</a:t>
                </a:r>
                <a:endParaRPr lang="en-US" altLang="zh-CN" dirty="0"/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A58CC2D-02EF-4553-BCCA-8DD0DA166D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601" t="-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00427342-6942-407C-8D61-4130C770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问题描述</a:t>
            </a:r>
          </a:p>
        </p:txBody>
      </p:sp>
    </p:spTree>
    <p:extLst>
      <p:ext uri="{BB962C8B-B14F-4D97-AF65-F5344CB8AC3E}">
        <p14:creationId xmlns:p14="http://schemas.microsoft.com/office/powerpoint/2010/main" val="68681347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BBB8076-2125-437C-9EFD-F6B99594A9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54F01BD-95B5-4A91-9698-99B80B7E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手动构建一个</a:t>
            </a:r>
            <a:r>
              <a:rPr lang="en-US" altLang="zh-CN" dirty="0"/>
              <a:t>GCN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64091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B291F66-AC00-44AF-82C0-CCCC626FD3C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28841" y="1806281"/>
            <a:ext cx="5324475" cy="933450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485FB3F8-5025-4A58-8072-9E582BAD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40282D5-27FB-4A2B-B0DF-3BBBC7783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30" y="2913494"/>
            <a:ext cx="10384538" cy="18934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2E09FE9-988C-4D1C-9D1B-1A58122756FE}"/>
                  </a:ext>
                </a:extLst>
              </p:cNvPr>
              <p:cNvSpPr txBox="1"/>
              <p:nvPr/>
            </p:nvSpPr>
            <p:spPr>
              <a:xfrm>
                <a:off x="1876905" y="4926942"/>
                <a:ext cx="8568820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dirty="0"/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2E09FE9-988C-4D1C-9D1B-1A5812275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905" y="4926942"/>
                <a:ext cx="8568820" cy="380810"/>
              </a:xfrm>
              <a:prstGeom prst="rect">
                <a:avLst/>
              </a:prstGeom>
              <a:blipFill>
                <a:blip r:embed="rId4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3D95D33C-E7C9-4A53-8B73-11DD219379CD}"/>
              </a:ext>
            </a:extLst>
          </p:cNvPr>
          <p:cNvSpPr/>
          <p:nvPr/>
        </p:nvSpPr>
        <p:spPr>
          <a:xfrm>
            <a:off x="7900317" y="6189415"/>
            <a:ext cx="392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Thomas N. </a:t>
            </a:r>
            <a:r>
              <a:rPr lang="en-US" altLang="zh-CN" dirty="0" err="1"/>
              <a:t>Kipf</a:t>
            </a:r>
            <a:r>
              <a:rPr lang="en-US" altLang="zh-CN" dirty="0"/>
              <a:t> and Max Welling. 2017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ED09EBB-0DFC-4686-83F9-9B4434A32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695" y="5517007"/>
            <a:ext cx="7448550" cy="73342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E78E8AF-E5E6-4A3F-89D6-71A59DB1A334}"/>
              </a:ext>
            </a:extLst>
          </p:cNvPr>
          <p:cNvSpPr/>
          <p:nvPr/>
        </p:nvSpPr>
        <p:spPr>
          <a:xfrm>
            <a:off x="432542" y="5379251"/>
            <a:ext cx="173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NimbusRomNo9L-Regu"/>
              </a:rPr>
              <a:t>A two-layer GCN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895968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753B26C-D13A-4D87-89AE-5F4B7471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如果要用关系朋友的朋友的信息呢？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6CC6CE-F88E-4B58-A17C-41E6E97F8550}"/>
              </a:ext>
            </a:extLst>
          </p:cNvPr>
          <p:cNvSpPr/>
          <p:nvPr/>
        </p:nvSpPr>
        <p:spPr>
          <a:xfrm>
            <a:off x="7900317" y="6189415"/>
            <a:ext cx="392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Thomas N. </a:t>
            </a:r>
            <a:r>
              <a:rPr lang="en-US" altLang="zh-CN" dirty="0" err="1"/>
              <a:t>Kipf</a:t>
            </a:r>
            <a:r>
              <a:rPr lang="en-US" altLang="zh-CN" dirty="0"/>
              <a:t> and Max Welling. 2017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74C9C4-9230-4516-B7E4-48F6DCF2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2388796"/>
            <a:ext cx="7448550" cy="73342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411F044-8453-4DB4-B378-8C2D394A9246}"/>
              </a:ext>
            </a:extLst>
          </p:cNvPr>
          <p:cNvSpPr/>
          <p:nvPr/>
        </p:nvSpPr>
        <p:spPr>
          <a:xfrm>
            <a:off x="909572" y="2251040"/>
            <a:ext cx="173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NimbusRomNo9L-Regu"/>
              </a:rPr>
              <a:t>A two-layer GCN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7007D14-6881-4FF5-8E19-A9019E64AB38}"/>
                  </a:ext>
                </a:extLst>
              </p:cNvPr>
              <p:cNvSpPr/>
              <p:nvPr/>
            </p:nvSpPr>
            <p:spPr>
              <a:xfrm>
                <a:off x="909571" y="3244334"/>
                <a:ext cx="104708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NimbusRomNo9L-Regu"/>
                  </a:rPr>
                  <a:t>1</a:t>
                </a:r>
                <a:r>
                  <a:rPr lang="zh-CN" altLang="en-US" dirty="0">
                    <a:latin typeface="NimbusRomNo9L-Regu"/>
                  </a:rPr>
                  <a:t>） 多层</a:t>
                </a:r>
                <a:endParaRPr lang="en-US" altLang="zh-CN" dirty="0">
                  <a:latin typeface="NimbusRomNo9L-Regu"/>
                </a:endParaRPr>
              </a:p>
              <a:p>
                <a:r>
                  <a:rPr lang="en-US" altLang="zh-CN" dirty="0">
                    <a:latin typeface="NimbusRomNo9L-Regu"/>
                  </a:rPr>
                  <a:t>2</a:t>
                </a:r>
                <a:r>
                  <a:rPr lang="zh-CN" altLang="en-US" dirty="0">
                    <a:latin typeface="NimbusRomNo9L-Regu"/>
                  </a:rPr>
                  <a:t>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7007D14-6881-4FF5-8E19-A9019E64A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71" y="3244334"/>
                <a:ext cx="1047082" cy="646331"/>
              </a:xfrm>
              <a:prstGeom prst="rect">
                <a:avLst/>
              </a:prstGeom>
              <a:blipFill>
                <a:blip r:embed="rId3"/>
                <a:stretch>
                  <a:fillRect l="-4651" t="-4717" r="-4651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3233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9771AAD-5ADE-4BC9-9BCC-12E9C18D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convolution?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98D943E-1958-4BCF-BD80-6786B3396569}"/>
              </a:ext>
            </a:extLst>
          </p:cNvPr>
          <p:cNvSpPr/>
          <p:nvPr/>
        </p:nvSpPr>
        <p:spPr>
          <a:xfrm>
            <a:off x="2202874" y="3063837"/>
            <a:ext cx="2060370" cy="89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81AC265-1AE5-4DD7-A268-599F8D6F6BB3}"/>
              </a:ext>
            </a:extLst>
          </p:cNvPr>
          <p:cNvSpPr/>
          <p:nvPr/>
        </p:nvSpPr>
        <p:spPr>
          <a:xfrm>
            <a:off x="5248894" y="2440379"/>
            <a:ext cx="90055" cy="18822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B8C7A1-7993-4854-96B2-EBC8D4891DDB}"/>
              </a:ext>
            </a:extLst>
          </p:cNvPr>
          <p:cNvSpPr/>
          <p:nvPr/>
        </p:nvSpPr>
        <p:spPr>
          <a:xfrm>
            <a:off x="5427024" y="2440379"/>
            <a:ext cx="90055" cy="18822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7EC0E95-EDB5-45CF-A662-CD2235D8C6FB}"/>
              </a:ext>
            </a:extLst>
          </p:cNvPr>
          <p:cNvSpPr/>
          <p:nvPr/>
        </p:nvSpPr>
        <p:spPr>
          <a:xfrm>
            <a:off x="5618021" y="2440379"/>
            <a:ext cx="90055" cy="18822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3E3AAB7-6972-4E3A-BD8C-8EEB8BDDE5DA}"/>
              </a:ext>
            </a:extLst>
          </p:cNvPr>
          <p:cNvSpPr/>
          <p:nvPr/>
        </p:nvSpPr>
        <p:spPr>
          <a:xfrm>
            <a:off x="2202873" y="2861956"/>
            <a:ext cx="2060370" cy="89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BC3A3AA-4DE3-45CE-9865-7085BB3164F4}"/>
              </a:ext>
            </a:extLst>
          </p:cNvPr>
          <p:cNvSpPr/>
          <p:nvPr/>
        </p:nvSpPr>
        <p:spPr>
          <a:xfrm>
            <a:off x="2202873" y="2677888"/>
            <a:ext cx="2060370" cy="89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A7BAF01-AE3D-4405-91D4-50A1BDD91EBA}"/>
              </a:ext>
            </a:extLst>
          </p:cNvPr>
          <p:cNvSpPr/>
          <p:nvPr/>
        </p:nvSpPr>
        <p:spPr>
          <a:xfrm>
            <a:off x="2202873" y="2481943"/>
            <a:ext cx="2060370" cy="89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60A2CF3-944F-4691-9401-A91FB40A6FD4}"/>
              </a:ext>
            </a:extLst>
          </p:cNvPr>
          <p:cNvSpPr/>
          <p:nvPr/>
        </p:nvSpPr>
        <p:spPr>
          <a:xfrm>
            <a:off x="2202873" y="3865422"/>
            <a:ext cx="2060370" cy="89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5FA0FCA-22DB-490A-8A13-03D0176D3282}"/>
              </a:ext>
            </a:extLst>
          </p:cNvPr>
          <p:cNvSpPr/>
          <p:nvPr/>
        </p:nvSpPr>
        <p:spPr>
          <a:xfrm>
            <a:off x="2202872" y="3663541"/>
            <a:ext cx="2060370" cy="89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425DB7D-5674-448C-954B-8EF4F126ABB2}"/>
              </a:ext>
            </a:extLst>
          </p:cNvPr>
          <p:cNvSpPr/>
          <p:nvPr/>
        </p:nvSpPr>
        <p:spPr>
          <a:xfrm>
            <a:off x="2202872" y="3479473"/>
            <a:ext cx="2060370" cy="89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037F282-9051-4F21-9FE5-A65718B4423D}"/>
              </a:ext>
            </a:extLst>
          </p:cNvPr>
          <p:cNvSpPr/>
          <p:nvPr/>
        </p:nvSpPr>
        <p:spPr>
          <a:xfrm>
            <a:off x="2202872" y="3283528"/>
            <a:ext cx="2060370" cy="8906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37BA40D-4A62-41E5-820D-02D9F4100953}"/>
              </a:ext>
            </a:extLst>
          </p:cNvPr>
          <p:cNvSpPr/>
          <p:nvPr/>
        </p:nvSpPr>
        <p:spPr>
          <a:xfrm>
            <a:off x="2202871" y="4233556"/>
            <a:ext cx="2060370" cy="89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0F4948C-322C-412C-9A31-10095FD6D902}"/>
              </a:ext>
            </a:extLst>
          </p:cNvPr>
          <p:cNvSpPr/>
          <p:nvPr/>
        </p:nvSpPr>
        <p:spPr>
          <a:xfrm>
            <a:off x="2202871" y="4037611"/>
            <a:ext cx="2060370" cy="89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号 23">
            <a:extLst>
              <a:ext uri="{FF2B5EF4-FFF2-40B4-BE49-F238E27FC236}">
                <a16:creationId xmlns:a16="http://schemas.microsoft.com/office/drawing/2014/main" id="{358E1482-4510-481A-BB48-CA68610594F0}"/>
              </a:ext>
            </a:extLst>
          </p:cNvPr>
          <p:cNvSpPr/>
          <p:nvPr/>
        </p:nvSpPr>
        <p:spPr>
          <a:xfrm>
            <a:off x="6743208" y="3283528"/>
            <a:ext cx="748145" cy="285007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4B40EE1-1549-4F53-9149-1818E290FE2C}"/>
              </a:ext>
            </a:extLst>
          </p:cNvPr>
          <p:cNvSpPr/>
          <p:nvPr/>
        </p:nvSpPr>
        <p:spPr>
          <a:xfrm>
            <a:off x="8413668" y="2440379"/>
            <a:ext cx="90055" cy="18822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3CFDEDC-A199-4025-A0E4-AE088A81886D}"/>
              </a:ext>
            </a:extLst>
          </p:cNvPr>
          <p:cNvSpPr/>
          <p:nvPr/>
        </p:nvSpPr>
        <p:spPr>
          <a:xfrm>
            <a:off x="8591798" y="2440379"/>
            <a:ext cx="90055" cy="18822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517B533-A460-4B07-A6D9-27F17B077AB3}"/>
              </a:ext>
            </a:extLst>
          </p:cNvPr>
          <p:cNvSpPr/>
          <p:nvPr/>
        </p:nvSpPr>
        <p:spPr>
          <a:xfrm>
            <a:off x="8782795" y="2440379"/>
            <a:ext cx="90055" cy="18822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C10B201-9FF3-46C6-9799-5E07680A8BA1}"/>
              </a:ext>
            </a:extLst>
          </p:cNvPr>
          <p:cNvSpPr/>
          <p:nvPr/>
        </p:nvSpPr>
        <p:spPr>
          <a:xfrm>
            <a:off x="8413668" y="3262751"/>
            <a:ext cx="459182" cy="8906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DCCC14E-13EA-4CDC-85FC-C6A3A777B602}"/>
              </a:ext>
            </a:extLst>
          </p:cNvPr>
          <p:cNvSpPr txBox="1"/>
          <p:nvPr/>
        </p:nvSpPr>
        <p:spPr>
          <a:xfrm>
            <a:off x="1107375" y="3122615"/>
            <a:ext cx="86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6"/>
                </a:solidFill>
              </a:rPr>
              <a:t>Kernel</a:t>
            </a:r>
            <a:endParaRPr lang="zh-CN" altLang="en-US" b="1" dirty="0">
              <a:solidFill>
                <a:schemeClr val="accent6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AB2C16F-30DC-4BD2-A437-906A8F1F5E9D}"/>
              </a:ext>
            </a:extLst>
          </p:cNvPr>
          <p:cNvSpPr txBox="1"/>
          <p:nvPr/>
        </p:nvSpPr>
        <p:spPr>
          <a:xfrm>
            <a:off x="4492834" y="4476894"/>
            <a:ext cx="225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Three node info</a:t>
            </a:r>
          </a:p>
          <a:p>
            <a:r>
              <a:rPr lang="en-US" altLang="zh-CN" dirty="0"/>
              <a:t>==three space info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73148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4D3639C-608A-449D-A859-A0AC3D1A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D37477B-1232-4620-81C3-2B077A322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35454"/>
            <a:ext cx="92964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7826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442E04D-CA80-4BDD-8308-E6C9E192AE4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reconstructed label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 the training process</a:t>
                </a:r>
              </a:p>
              <a:p>
                <a:r>
                  <a:rPr lang="en-US" altLang="zh-CN" dirty="0"/>
                  <a:t>Still use generalized Fourier analysis</a:t>
                </a:r>
              </a:p>
              <a:p>
                <a:r>
                  <a:rPr lang="en-US" altLang="zh-CN" dirty="0"/>
                  <a:t>The basis is the eigen function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. Study the evolution of the projection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on each eigen function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Consider homogeneous and </a:t>
                </a:r>
                <a:r>
                  <a:rPr lang="en-US" altLang="zh-CN" dirty="0" err="1"/>
                  <a:t>heterohomogeneous</a:t>
                </a:r>
                <a:r>
                  <a:rPr lang="en-US" altLang="zh-CN" dirty="0"/>
                  <a:t> case</a:t>
                </a:r>
              </a:p>
              <a:p>
                <a:r>
                  <a:rPr lang="en-US" altLang="zh-CN" dirty="0"/>
                  <a:t>Examine in realistic dataset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442E04D-CA80-4BDD-8308-E6C9E192A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601" t="-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B618C329-9F43-48E7-8248-8B0E1E0F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大作业</a:t>
            </a:r>
          </a:p>
        </p:txBody>
      </p:sp>
    </p:spTree>
    <p:extLst>
      <p:ext uri="{BB962C8B-B14F-4D97-AF65-F5344CB8AC3E}">
        <p14:creationId xmlns:p14="http://schemas.microsoft.com/office/powerpoint/2010/main" val="5557492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303</Words>
  <Application>Microsoft Office PowerPoint</Application>
  <PresentationFormat>宽屏</PresentationFormat>
  <Paragraphs>38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NimbusRomNo9L-Regu</vt:lpstr>
      <vt:lpstr>微软雅黑</vt:lpstr>
      <vt:lpstr>方正兰亭大黑_GBK</vt:lpstr>
      <vt:lpstr>等线</vt:lpstr>
      <vt:lpstr>等线 Light</vt:lpstr>
      <vt:lpstr>锐字锐线梦想黑简1.0</vt:lpstr>
      <vt:lpstr>Arial</vt:lpstr>
      <vt:lpstr>Britannic Bold</vt:lpstr>
      <vt:lpstr>Calibri</vt:lpstr>
      <vt:lpstr>Cambria Math</vt:lpstr>
      <vt:lpstr>2016-VI主题</vt:lpstr>
      <vt:lpstr>本科生课程：统计计算与机器学习 Lecture 6-3: Graph Convolutional Network  </vt:lpstr>
      <vt:lpstr>Slide information</vt:lpstr>
      <vt:lpstr>问题描述</vt:lpstr>
      <vt:lpstr>手动构建一个GCN</vt:lpstr>
      <vt:lpstr>Network</vt:lpstr>
      <vt:lpstr>如果要用关系朋友的朋友的信息呢？</vt:lpstr>
      <vt:lpstr>Why it is convolution?</vt:lpstr>
      <vt:lpstr>Result</vt:lpstr>
      <vt:lpstr>大作业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研究生课程：最优化方法</dc:title>
  <dc:creator>zhiqin xu</dc:creator>
  <cp:lastModifiedBy>zhiqin xu</cp:lastModifiedBy>
  <cp:revision>61</cp:revision>
  <dcterms:created xsi:type="dcterms:W3CDTF">2020-02-25T13:32:52Z</dcterms:created>
  <dcterms:modified xsi:type="dcterms:W3CDTF">2020-03-28T14:29:41Z</dcterms:modified>
</cp:coreProperties>
</file>